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20"/>
  </p:notesMasterIdLst>
  <p:handoutMasterIdLst>
    <p:handoutMasterId r:id="rId21"/>
  </p:handoutMasterIdLst>
  <p:sldIdLst>
    <p:sldId id="261" r:id="rId6"/>
    <p:sldId id="264" r:id="rId7"/>
    <p:sldId id="620" r:id="rId8"/>
    <p:sldId id="605" r:id="rId9"/>
    <p:sldId id="611" r:id="rId10"/>
    <p:sldId id="622" r:id="rId11"/>
    <p:sldId id="621" r:id="rId12"/>
    <p:sldId id="623" r:id="rId13"/>
    <p:sldId id="602" r:id="rId14"/>
    <p:sldId id="265" r:id="rId15"/>
    <p:sldId id="619" r:id="rId16"/>
    <p:sldId id="606" r:id="rId17"/>
    <p:sldId id="575" r:id="rId18"/>
    <p:sldId id="60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ine Youde Arora" initials="JYA" lastIdx="2" clrIdx="0">
    <p:extLst>
      <p:ext uri="{19B8F6BF-5375-455C-9EA6-DF929625EA0E}">
        <p15:presenceInfo xmlns:p15="http://schemas.microsoft.com/office/powerpoint/2012/main" userId="S::jyoude@phxtech.com::5f1d5567-5b2a-4d82-a351-933911fc4a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F5ECDB"/>
    <a:srgbClr val="F9F4EA"/>
    <a:srgbClr val="E7D8B3"/>
    <a:srgbClr val="EDE3CA"/>
    <a:srgbClr val="4D2E17"/>
    <a:srgbClr val="DC956E"/>
    <a:srgbClr val="20904D"/>
    <a:srgbClr val="91E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211" autoAdjust="0"/>
  </p:normalViewPr>
  <p:slideViewPr>
    <p:cSldViewPr snapToGrid="0">
      <p:cViewPr varScale="1">
        <p:scale>
          <a:sx n="107" d="100"/>
          <a:sy n="107" d="100"/>
        </p:scale>
        <p:origin x="72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9" d="100"/>
          <a:sy n="129" d="100"/>
        </p:scale>
        <p:origin x="-483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phxdata\finance$\Finance\Financial%20Reports\Annual%20Report\2022%20Annual%20Report\MDA%20Support\MDA%20Charts%202022-%20Capital%20SPending.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hxdata\finance$\Finance\Financial%20Reports\Annual%20Report\2022%20Annual%20Report\MDA%20Support\MDA%20Charts%202022-%20Capital%20SPending.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7690830679144569E-2"/>
          <c:w val="1"/>
          <c:h val="0.96230916932085542"/>
        </c:manualLayout>
      </c:layout>
      <c:pie3D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CC1-454D-B3C2-6A513357712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CC1-454D-B3C2-6A513357712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CC1-454D-B3C2-6A5133577122}"/>
              </c:ext>
            </c:extLst>
          </c:dPt>
          <c:dLbls>
            <c:delete val="1"/>
          </c:dLbls>
          <c:cat>
            <c:strRef>
              <c:f>Sheet1!$A$2:$A$4</c:f>
              <c:strCache>
                <c:ptCount val="3"/>
                <c:pt idx="0">
                  <c:v>US</c:v>
                </c:pt>
                <c:pt idx="1">
                  <c:v>Canada</c:v>
                </c:pt>
                <c:pt idx="2">
                  <c:v>International</c:v>
                </c:pt>
              </c:strCache>
            </c:strRef>
          </c:cat>
          <c:val>
            <c:numRef>
              <c:f>Sheet1!$B$2:$B$4</c:f>
              <c:numCache>
                <c:formatCode>General</c:formatCode>
                <c:ptCount val="3"/>
                <c:pt idx="0">
                  <c:v>76</c:v>
                </c:pt>
                <c:pt idx="1">
                  <c:v>19</c:v>
                </c:pt>
                <c:pt idx="2">
                  <c:v>5</c:v>
                </c:pt>
              </c:numCache>
            </c:numRef>
          </c:val>
          <c:extLst>
            <c:ext xmlns:c16="http://schemas.microsoft.com/office/drawing/2014/chart" uri="{C3380CC4-5D6E-409C-BE32-E72D297353CC}">
              <c16:uniqueId val="{00000006-ACC1-454D-B3C2-6A5133577122}"/>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'Cap Ex'!$O$30</c:f>
              <c:strCache>
                <c:ptCount val="1"/>
                <c:pt idx="0">
                  <c:v>Maintenance Capital </c:v>
                </c:pt>
              </c:strCache>
            </c:strRef>
          </c:tx>
          <c:spPr>
            <a:solidFill>
              <a:schemeClr val="bg2"/>
            </a:solidFill>
            <a:ln w="25400">
              <a:solidFill>
                <a:schemeClr val="accent1"/>
              </a:solidFill>
            </a:ln>
          </c:spPr>
          <c:invertIfNegative val="0"/>
          <c:dLbls>
            <c:spPr>
              <a:noFill/>
              <a:ln w="25400">
                <a:noFill/>
              </a:ln>
            </c:spPr>
            <c:txPr>
              <a:bodyPr wrap="square" lIns="38100" tIns="19050" rIns="38100" bIns="19050" anchor="ctr">
                <a:spAutoFit/>
              </a:bodyPr>
              <a:lstStyle/>
              <a:p>
                <a:pPr>
                  <a:defRPr sz="1800" b="0" i="0" u="none" strike="noStrike" baseline="0">
                    <a:solidFill>
                      <a:srgbClr val="000000"/>
                    </a:solidFill>
                    <a:latin typeface="Arial Narrow" panose="020B0606020202030204" pitchFamily="34" charset="0"/>
                    <a:ea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'Cap Ex'!$M$31:$M$34</c:f>
              <c:numCache>
                <c:formatCode>General</c:formatCode>
                <c:ptCount val="4"/>
                <c:pt idx="0">
                  <c:v>2019</c:v>
                </c:pt>
                <c:pt idx="1">
                  <c:v>2020</c:v>
                </c:pt>
                <c:pt idx="2">
                  <c:v>2021</c:v>
                </c:pt>
                <c:pt idx="3">
                  <c:v>2022</c:v>
                </c:pt>
              </c:numCache>
            </c:numRef>
          </c:cat>
          <c:val>
            <c:numRef>
              <c:f>'Cap Ex'!$O$31:$O$34</c:f>
              <c:numCache>
                <c:formatCode>_("$"* #,##0.0_);_("$"* \(#,##0.0\);_("$"* "-"??_);_(@_)</c:formatCode>
                <c:ptCount val="4"/>
                <c:pt idx="0">
                  <c:v>11.8</c:v>
                </c:pt>
                <c:pt idx="1">
                  <c:v>8.1</c:v>
                </c:pt>
                <c:pt idx="2">
                  <c:v>12.2</c:v>
                </c:pt>
                <c:pt idx="3">
                  <c:v>25</c:v>
                </c:pt>
              </c:numCache>
            </c:numRef>
          </c:val>
          <c:extLst>
            <c:ext xmlns:c16="http://schemas.microsoft.com/office/drawing/2014/chart" uri="{C3380CC4-5D6E-409C-BE32-E72D297353CC}">
              <c16:uniqueId val="{00000000-A48F-4585-AF24-5C09F3F4C032}"/>
            </c:ext>
          </c:extLst>
        </c:ser>
        <c:ser>
          <c:idx val="0"/>
          <c:order val="1"/>
          <c:tx>
            <c:strRef>
              <c:f>'Cap Ex'!$N$30</c:f>
              <c:strCache>
                <c:ptCount val="1"/>
                <c:pt idx="0">
                  <c:v>Growth Capital </c:v>
                </c:pt>
              </c:strCache>
            </c:strRef>
          </c:tx>
          <c:spPr>
            <a:solidFill>
              <a:schemeClr val="bg1"/>
            </a:solidFill>
            <a:ln w="28575">
              <a:solidFill>
                <a:schemeClr val="accent1"/>
              </a:solidFill>
            </a:ln>
            <a:effectLst/>
          </c:spPr>
          <c:invertIfNegative val="0"/>
          <c:dLbls>
            <c:spPr>
              <a:noFill/>
              <a:ln w="25400">
                <a:noFill/>
              </a:ln>
            </c:spPr>
            <c:txPr>
              <a:bodyPr wrap="square" lIns="38100" tIns="19050" rIns="38100" bIns="19050" anchor="ctr">
                <a:spAutoFit/>
              </a:bodyPr>
              <a:lstStyle/>
              <a:p>
                <a:pPr>
                  <a:defRPr sz="1800" b="0" i="0" u="none" strike="noStrike" baseline="0">
                    <a:solidFill>
                      <a:srgbClr val="000000"/>
                    </a:solidFill>
                    <a:latin typeface="Arial Narrow" panose="020B0606020202030204" pitchFamily="34" charset="0"/>
                    <a:ea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'Cap Ex'!$M$31:$M$34</c:f>
              <c:numCache>
                <c:formatCode>General</c:formatCode>
                <c:ptCount val="4"/>
                <c:pt idx="0">
                  <c:v>2019</c:v>
                </c:pt>
                <c:pt idx="1">
                  <c:v>2020</c:v>
                </c:pt>
                <c:pt idx="2">
                  <c:v>2021</c:v>
                </c:pt>
                <c:pt idx="3">
                  <c:v>2022</c:v>
                </c:pt>
              </c:numCache>
            </c:numRef>
          </c:cat>
          <c:val>
            <c:numRef>
              <c:f>'Cap Ex'!$N$31:$N$34</c:f>
              <c:numCache>
                <c:formatCode>_("$"* #,##0.0_);_("$"* \(#,##0.0\);_("$"* "-"??_);_(@_)</c:formatCode>
                <c:ptCount val="4"/>
                <c:pt idx="0">
                  <c:v>22.7</c:v>
                </c:pt>
                <c:pt idx="1">
                  <c:v>17.8</c:v>
                </c:pt>
                <c:pt idx="2">
                  <c:v>23.1</c:v>
                </c:pt>
                <c:pt idx="3">
                  <c:v>48.5</c:v>
                </c:pt>
              </c:numCache>
            </c:numRef>
          </c:val>
          <c:extLst>
            <c:ext xmlns:c16="http://schemas.microsoft.com/office/drawing/2014/chart" uri="{C3380CC4-5D6E-409C-BE32-E72D297353CC}">
              <c16:uniqueId val="{00000001-A48F-4585-AF24-5C09F3F4C032}"/>
            </c:ext>
          </c:extLst>
        </c:ser>
        <c:dLbls>
          <c:showLegendKey val="0"/>
          <c:showVal val="0"/>
          <c:showCatName val="0"/>
          <c:showSerName val="0"/>
          <c:showPercent val="0"/>
          <c:showBubbleSize val="0"/>
        </c:dLbls>
        <c:gapWidth val="245"/>
        <c:overlap val="100"/>
        <c:axId val="286847583"/>
        <c:axId val="1"/>
      </c:barChart>
      <c:catAx>
        <c:axId val="28684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numFmt formatCode="_(&quot;$&quot;* #,##0.0_);_(&quot;$&quot;* \(#,##0.0\);_(&quot;$&quot;* &quot;-&quot;??_);_(@_)" sourceLinked="1"/>
        <c:majorTickMark val="out"/>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286847583"/>
        <c:crosses val="autoZero"/>
        <c:crossBetween val="between"/>
      </c:valAx>
      <c:spPr>
        <a:noFill/>
        <a:ln w="25400">
          <a:noFill/>
        </a:ln>
      </c:spPr>
    </c:plotArea>
    <c:legend>
      <c:legendPos val="b"/>
      <c:layout>
        <c:manualLayout>
          <c:xMode val="edge"/>
          <c:yMode val="edge"/>
          <c:x val="0.17979516569136936"/>
          <c:y val="0.93660148115615693"/>
          <c:w val="0.41818738029367941"/>
          <c:h val="6.3398469557502501E-2"/>
        </c:manualLayout>
      </c:layout>
      <c:overlay val="0"/>
      <c:spPr>
        <a:noFill/>
        <a:ln w="25400">
          <a:noFill/>
        </a:ln>
      </c:spPr>
      <c:txPr>
        <a:bodyPr/>
        <a:lstStyle/>
        <a:p>
          <a:pPr>
            <a:defRPr sz="12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66020229480461E-2"/>
          <c:y val="4.3332916518764718E-2"/>
          <c:w val="0.89735178618059519"/>
          <c:h val="0.76028355491733624"/>
        </c:manualLayout>
      </c:layout>
      <c:barChart>
        <c:barDir val="col"/>
        <c:grouping val="stacked"/>
        <c:varyColors val="0"/>
        <c:ser>
          <c:idx val="2"/>
          <c:order val="0"/>
          <c:tx>
            <c:strRef>
              <c:f>'Cap Ex'!$P$30</c:f>
              <c:strCache>
                <c:ptCount val="1"/>
                <c:pt idx="0">
                  <c:v>Proceeds from Dispostion of Drilling Equipment </c:v>
                </c:pt>
              </c:strCache>
            </c:strRef>
          </c:tx>
          <c:spPr>
            <a:solidFill>
              <a:schemeClr val="bg1"/>
            </a:solidFill>
            <a:ln w="28575">
              <a:solidFill>
                <a:schemeClr val="accent2"/>
              </a:solidFill>
            </a:ln>
            <a:effectLst/>
          </c:spPr>
          <c:invertIfNegative val="0"/>
          <c:dLbls>
            <c:spPr>
              <a:noFill/>
              <a:ln w="25400">
                <a:noFill/>
              </a:ln>
            </c:spPr>
            <c:txPr>
              <a:bodyPr wrap="square" lIns="38100" tIns="19050" rIns="38100" bIns="19050" anchor="ctr">
                <a:spAutoFit/>
              </a:bodyPr>
              <a:lstStyle/>
              <a:p>
                <a:pPr>
                  <a:defRPr sz="1800" b="0" i="0" u="none" strike="noStrike" baseline="0">
                    <a:solidFill>
                      <a:sysClr val="windowText" lastClr="000000"/>
                    </a:solidFill>
                    <a:latin typeface="Arial Narrow" panose="020B0606020202030204" pitchFamily="34" charset="0"/>
                    <a:ea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'Cap Ex'!$P$31:$P$34</c:f>
              <c:numCache>
                <c:formatCode>_("$"* #,##0.0_);_("$"* \(#,##0.0\);_("$"* "-"??_);_(@_)</c:formatCode>
                <c:ptCount val="4"/>
                <c:pt idx="0">
                  <c:v>15.3</c:v>
                </c:pt>
                <c:pt idx="1">
                  <c:v>7.4</c:v>
                </c:pt>
                <c:pt idx="2">
                  <c:v>12.4</c:v>
                </c:pt>
                <c:pt idx="3">
                  <c:v>27.5</c:v>
                </c:pt>
              </c:numCache>
            </c:numRef>
          </c:val>
          <c:extLst>
            <c:ext xmlns:c16="http://schemas.microsoft.com/office/drawing/2014/chart" uri="{C3380CC4-5D6E-409C-BE32-E72D297353CC}">
              <c16:uniqueId val="{00000000-97F2-4791-AA84-E592E0F8A746}"/>
            </c:ext>
          </c:extLst>
        </c:ser>
        <c:dLbls>
          <c:showLegendKey val="0"/>
          <c:showVal val="0"/>
          <c:showCatName val="0"/>
          <c:showSerName val="0"/>
          <c:showPercent val="0"/>
          <c:showBubbleSize val="0"/>
        </c:dLbls>
        <c:gapWidth val="245"/>
        <c:overlap val="100"/>
        <c:axId val="288375535"/>
        <c:axId val="1"/>
      </c:barChart>
      <c:catAx>
        <c:axId val="288375535"/>
        <c:scaling>
          <c:orientation val="minMax"/>
        </c:scaling>
        <c:delete val="1"/>
        <c:axPos val="b"/>
        <c:majorTickMark val="out"/>
        <c:minorTickMark val="none"/>
        <c:tickLblPos val="nextTo"/>
        <c:crossAx val="1"/>
        <c:crosses val="autoZero"/>
        <c:auto val="1"/>
        <c:lblAlgn val="ctr"/>
        <c:lblOffset val="100"/>
        <c:noMultiLvlLbl val="0"/>
      </c:catAx>
      <c:valAx>
        <c:axId val="1"/>
        <c:scaling>
          <c:orientation val="minMax"/>
          <c:max val="80"/>
        </c:scaling>
        <c:delete val="0"/>
        <c:axPos val="l"/>
        <c:numFmt formatCode="_(&quot;$&quot;* #,##0.0_);_(&quot;$&quot;* \(#,##0.0\);_(&quot;$&quot;* &quot;-&quot;??_);_(@_)" sourceLinked="1"/>
        <c:majorTickMark val="out"/>
        <c:minorTickMark val="none"/>
        <c:tickLblPos val="nextTo"/>
        <c:spPr>
          <a:ln w="9525">
            <a:noFill/>
          </a:ln>
        </c:spPr>
        <c:txPr>
          <a:bodyPr rot="0" vert="horz"/>
          <a:lstStyle/>
          <a:p>
            <a:pPr>
              <a:defRPr sz="900" b="0" i="0" u="none" strike="noStrike" baseline="0">
                <a:solidFill>
                  <a:schemeClr val="bg1"/>
                </a:solidFill>
                <a:latin typeface="Calibri"/>
                <a:ea typeface="Calibri"/>
                <a:cs typeface="Calibri"/>
              </a:defRPr>
            </a:pPr>
            <a:endParaRPr lang="en-US"/>
          </a:p>
        </c:txPr>
        <c:crossAx val="288375535"/>
        <c:crosses val="autoZero"/>
        <c:crossBetween val="between"/>
      </c:valAx>
      <c:spPr>
        <a:noFill/>
        <a:ln w="25400">
          <a:noFill/>
        </a:ln>
      </c:spPr>
    </c:plotArea>
    <c:legend>
      <c:legendPos val="b"/>
      <c:layout>
        <c:manualLayout>
          <c:xMode val="edge"/>
          <c:yMode val="edge"/>
          <c:x val="0.46109579210569673"/>
          <c:y val="0.85725748114922495"/>
          <c:w val="0.50202543094275376"/>
          <c:h val="6.3202689551446478E-2"/>
        </c:manualLayout>
      </c:layout>
      <c:overlay val="0"/>
      <c:spPr>
        <a:noFill/>
        <a:ln w="25400">
          <a:noFill/>
        </a:ln>
      </c:spPr>
      <c:txPr>
        <a:bodyPr/>
        <a:lstStyle/>
        <a:p>
          <a:pPr>
            <a:defRPr sz="12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8" y="0"/>
            <a:ext cx="3038475" cy="465138"/>
          </a:xfrm>
          <a:prstGeom prst="rect">
            <a:avLst/>
          </a:prstGeom>
        </p:spPr>
        <p:txBody>
          <a:bodyPr vert="horz" lIns="91440" tIns="45720" rIns="91440" bIns="45720" rtlCol="0"/>
          <a:lstStyle>
            <a:lvl1pPr algn="r">
              <a:defRPr sz="1200"/>
            </a:lvl1pPr>
          </a:lstStyle>
          <a:p>
            <a:fld id="{738F6E4C-54C7-48CF-A865-3C7E0DEC1010}" type="datetimeFigureOut">
              <a:rPr lang="en-US" smtClean="0"/>
              <a:pPr/>
              <a:t>5/10/2023</a:t>
            </a:fld>
            <a:endParaRPr lang="en-US"/>
          </a:p>
        </p:txBody>
      </p:sp>
      <p:sp>
        <p:nvSpPr>
          <p:cNvPr id="4" name="Footer Placeholder 3"/>
          <p:cNvSpPr>
            <a:spLocks noGrp="1"/>
          </p:cNvSpPr>
          <p:nvPr>
            <p:ph type="ftr" sz="quarter" idx="2"/>
          </p:nvPr>
        </p:nvSpPr>
        <p:spPr>
          <a:xfrm>
            <a:off x="9"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8" y="8829675"/>
            <a:ext cx="3038475" cy="465138"/>
          </a:xfrm>
          <a:prstGeom prst="rect">
            <a:avLst/>
          </a:prstGeom>
        </p:spPr>
        <p:txBody>
          <a:bodyPr vert="horz" lIns="91440" tIns="45720" rIns="91440" bIns="45720" rtlCol="0" anchor="b"/>
          <a:lstStyle>
            <a:lvl1pPr algn="r">
              <a:defRPr sz="1200"/>
            </a:lvl1pPr>
          </a:lstStyle>
          <a:p>
            <a:fld id="{D5CD2728-3489-44B1-96BE-4AC53AA054B6}" type="slidenum">
              <a:rPr lang="en-US" smtClean="0"/>
              <a:pPr/>
              <a:t>‹#›</a:t>
            </a:fld>
            <a:endParaRPr lang="en-US"/>
          </a:p>
        </p:txBody>
      </p:sp>
    </p:spTree>
    <p:extLst>
      <p:ext uri="{BB962C8B-B14F-4D97-AF65-F5344CB8AC3E}">
        <p14:creationId xmlns:p14="http://schemas.microsoft.com/office/powerpoint/2010/main" val="1633276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415486-A722-4DFD-9844-6E2A21BC9C91}" type="datetimeFigureOut">
              <a:rPr lang="en-US" smtClean="0"/>
              <a:pPr/>
              <a:t>5/10/2023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06E0F0-CB89-49F4-B61D-CA98A01AA7BF}" type="slidenum">
              <a:rPr lang="en-US" smtClean="0"/>
              <a:pPr/>
              <a:t>‹#›</a:t>
            </a:fld>
            <a:endParaRPr lang="en-US"/>
          </a:p>
        </p:txBody>
      </p:sp>
      <p:graphicFrame>
        <p:nvGraphicFramePr>
          <p:cNvPr id="8" name="Table 7"/>
          <p:cNvGraphicFramePr>
            <a:graphicFrameLocks noGrp="1"/>
          </p:cNvGraphicFramePr>
          <p:nvPr/>
        </p:nvGraphicFramePr>
        <p:xfrm>
          <a:off x="0" y="4415795"/>
          <a:ext cx="7010400" cy="5020057"/>
        </p:xfrm>
        <a:graphic>
          <a:graphicData uri="http://schemas.openxmlformats.org/drawingml/2006/table">
            <a:tbl>
              <a:tblPr firstRow="1" bandRow="1">
                <a:tableStyleId>{7E9639D4-E3E2-4D34-9284-5A2195B3D0D7}</a:tableStyleId>
              </a:tblPr>
              <a:tblGrid>
                <a:gridCol w="7010400">
                  <a:extLst>
                    <a:ext uri="{9D8B030D-6E8A-4147-A177-3AD203B41FA5}">
                      <a16:colId xmlns:a16="http://schemas.microsoft.com/office/drawing/2014/main" val="20000"/>
                    </a:ext>
                  </a:extLst>
                </a:gridCol>
              </a:tblGrid>
              <a:tr h="278892">
                <a:tc>
                  <a:txBody>
                    <a:bodyPr/>
                    <a:lstStyle/>
                    <a:p>
                      <a:endParaRPr lang="en-US" sz="800"/>
                    </a:p>
                  </a:txBody>
                  <a:tcPr marL="93472" marR="93472" marT="46482" marB="46482">
                    <a:solidFill>
                      <a:schemeClr val="bg1"/>
                    </a:solidFill>
                  </a:tcPr>
                </a:tc>
                <a:extLst>
                  <a:ext uri="{0D108BD9-81ED-4DB2-BD59-A6C34878D82A}">
                    <a16:rowId xmlns:a16="http://schemas.microsoft.com/office/drawing/2014/main" val="10000"/>
                  </a:ext>
                </a:extLst>
              </a:tr>
              <a:tr h="278892">
                <a:tc>
                  <a:txBody>
                    <a:bodyPr/>
                    <a:lstStyle/>
                    <a:p>
                      <a:endParaRPr lang="en-US" sz="800"/>
                    </a:p>
                  </a:txBody>
                  <a:tcPr marL="93472" marR="93472" marT="46482" marB="46482"/>
                </a:tc>
                <a:extLst>
                  <a:ext uri="{0D108BD9-81ED-4DB2-BD59-A6C34878D82A}">
                    <a16:rowId xmlns:a16="http://schemas.microsoft.com/office/drawing/2014/main" val="10001"/>
                  </a:ext>
                </a:extLst>
              </a:tr>
              <a:tr h="278892">
                <a:tc>
                  <a:txBody>
                    <a:bodyPr/>
                    <a:lstStyle/>
                    <a:p>
                      <a:endParaRPr lang="en-US" sz="800"/>
                    </a:p>
                  </a:txBody>
                  <a:tcPr marL="93472" marR="93472" marT="46482" marB="46482"/>
                </a:tc>
                <a:extLst>
                  <a:ext uri="{0D108BD9-81ED-4DB2-BD59-A6C34878D82A}">
                    <a16:rowId xmlns:a16="http://schemas.microsoft.com/office/drawing/2014/main" val="10002"/>
                  </a:ext>
                </a:extLst>
              </a:tr>
              <a:tr h="278892">
                <a:tc>
                  <a:txBody>
                    <a:bodyPr/>
                    <a:lstStyle/>
                    <a:p>
                      <a:endParaRPr lang="en-US" sz="800"/>
                    </a:p>
                  </a:txBody>
                  <a:tcPr marL="93472" marR="93472" marT="46482" marB="46482"/>
                </a:tc>
                <a:extLst>
                  <a:ext uri="{0D108BD9-81ED-4DB2-BD59-A6C34878D82A}">
                    <a16:rowId xmlns:a16="http://schemas.microsoft.com/office/drawing/2014/main" val="10003"/>
                  </a:ext>
                </a:extLst>
              </a:tr>
              <a:tr h="278892">
                <a:tc>
                  <a:txBody>
                    <a:bodyPr/>
                    <a:lstStyle/>
                    <a:p>
                      <a:endParaRPr lang="en-US" sz="800"/>
                    </a:p>
                  </a:txBody>
                  <a:tcPr marL="93472" marR="93472" marT="46482" marB="46482"/>
                </a:tc>
                <a:extLst>
                  <a:ext uri="{0D108BD9-81ED-4DB2-BD59-A6C34878D82A}">
                    <a16:rowId xmlns:a16="http://schemas.microsoft.com/office/drawing/2014/main" val="10004"/>
                  </a:ext>
                </a:extLst>
              </a:tr>
              <a:tr h="278892">
                <a:tc>
                  <a:txBody>
                    <a:bodyPr/>
                    <a:lstStyle/>
                    <a:p>
                      <a:endParaRPr lang="en-US" sz="800"/>
                    </a:p>
                  </a:txBody>
                  <a:tcPr marL="93472" marR="93472" marT="46482" marB="46482"/>
                </a:tc>
                <a:extLst>
                  <a:ext uri="{0D108BD9-81ED-4DB2-BD59-A6C34878D82A}">
                    <a16:rowId xmlns:a16="http://schemas.microsoft.com/office/drawing/2014/main" val="10005"/>
                  </a:ext>
                </a:extLst>
              </a:tr>
              <a:tr h="278892">
                <a:tc>
                  <a:txBody>
                    <a:bodyPr/>
                    <a:lstStyle/>
                    <a:p>
                      <a:endParaRPr lang="en-US" sz="800"/>
                    </a:p>
                  </a:txBody>
                  <a:tcPr marL="93472" marR="93472" marT="46482" marB="46482"/>
                </a:tc>
                <a:extLst>
                  <a:ext uri="{0D108BD9-81ED-4DB2-BD59-A6C34878D82A}">
                    <a16:rowId xmlns:a16="http://schemas.microsoft.com/office/drawing/2014/main" val="10006"/>
                  </a:ext>
                </a:extLst>
              </a:tr>
              <a:tr h="278892">
                <a:tc>
                  <a:txBody>
                    <a:bodyPr/>
                    <a:lstStyle/>
                    <a:p>
                      <a:endParaRPr lang="en-US" sz="800"/>
                    </a:p>
                  </a:txBody>
                  <a:tcPr marL="93472" marR="93472" marT="46482" marB="46482"/>
                </a:tc>
                <a:extLst>
                  <a:ext uri="{0D108BD9-81ED-4DB2-BD59-A6C34878D82A}">
                    <a16:rowId xmlns:a16="http://schemas.microsoft.com/office/drawing/2014/main" val="10007"/>
                  </a:ext>
                </a:extLst>
              </a:tr>
              <a:tr h="278892">
                <a:tc>
                  <a:txBody>
                    <a:bodyPr/>
                    <a:lstStyle/>
                    <a:p>
                      <a:endParaRPr lang="en-US" sz="800"/>
                    </a:p>
                  </a:txBody>
                  <a:tcPr marL="93472" marR="93472" marT="46482" marB="46482"/>
                </a:tc>
                <a:extLst>
                  <a:ext uri="{0D108BD9-81ED-4DB2-BD59-A6C34878D82A}">
                    <a16:rowId xmlns:a16="http://schemas.microsoft.com/office/drawing/2014/main" val="10008"/>
                  </a:ext>
                </a:extLst>
              </a:tr>
              <a:tr h="278892">
                <a:tc>
                  <a:txBody>
                    <a:bodyPr/>
                    <a:lstStyle/>
                    <a:p>
                      <a:endParaRPr lang="en-US" sz="800"/>
                    </a:p>
                  </a:txBody>
                  <a:tcPr marL="93472" marR="93472" marT="46482" marB="46482"/>
                </a:tc>
                <a:extLst>
                  <a:ext uri="{0D108BD9-81ED-4DB2-BD59-A6C34878D82A}">
                    <a16:rowId xmlns:a16="http://schemas.microsoft.com/office/drawing/2014/main" val="10009"/>
                  </a:ext>
                </a:extLst>
              </a:tr>
              <a:tr h="278892">
                <a:tc>
                  <a:txBody>
                    <a:bodyPr/>
                    <a:lstStyle/>
                    <a:p>
                      <a:endParaRPr lang="en-US" sz="800"/>
                    </a:p>
                  </a:txBody>
                  <a:tcPr marL="93472" marR="93472" marT="46482" marB="46482"/>
                </a:tc>
                <a:extLst>
                  <a:ext uri="{0D108BD9-81ED-4DB2-BD59-A6C34878D82A}">
                    <a16:rowId xmlns:a16="http://schemas.microsoft.com/office/drawing/2014/main" val="10010"/>
                  </a:ext>
                </a:extLst>
              </a:tr>
              <a:tr h="278892">
                <a:tc>
                  <a:txBody>
                    <a:bodyPr/>
                    <a:lstStyle/>
                    <a:p>
                      <a:endParaRPr lang="en-US" sz="800"/>
                    </a:p>
                  </a:txBody>
                  <a:tcPr marL="93472" marR="93472" marT="46482" marB="46482"/>
                </a:tc>
                <a:extLst>
                  <a:ext uri="{0D108BD9-81ED-4DB2-BD59-A6C34878D82A}">
                    <a16:rowId xmlns:a16="http://schemas.microsoft.com/office/drawing/2014/main" val="10011"/>
                  </a:ext>
                </a:extLst>
              </a:tr>
              <a:tr h="278892">
                <a:tc>
                  <a:txBody>
                    <a:bodyPr/>
                    <a:lstStyle/>
                    <a:p>
                      <a:endParaRPr lang="en-US" sz="800"/>
                    </a:p>
                  </a:txBody>
                  <a:tcPr marL="93472" marR="93472" marT="46482" marB="46482"/>
                </a:tc>
                <a:extLst>
                  <a:ext uri="{0D108BD9-81ED-4DB2-BD59-A6C34878D82A}">
                    <a16:rowId xmlns:a16="http://schemas.microsoft.com/office/drawing/2014/main" val="10012"/>
                  </a:ext>
                </a:extLst>
              </a:tr>
              <a:tr h="278892">
                <a:tc>
                  <a:txBody>
                    <a:bodyPr/>
                    <a:lstStyle/>
                    <a:p>
                      <a:endParaRPr lang="en-US" sz="800"/>
                    </a:p>
                  </a:txBody>
                  <a:tcPr marL="93472" marR="93472" marT="46482" marB="46482"/>
                </a:tc>
                <a:extLst>
                  <a:ext uri="{0D108BD9-81ED-4DB2-BD59-A6C34878D82A}">
                    <a16:rowId xmlns:a16="http://schemas.microsoft.com/office/drawing/2014/main" val="10013"/>
                  </a:ext>
                </a:extLst>
              </a:tr>
              <a:tr h="278892">
                <a:tc>
                  <a:txBody>
                    <a:bodyPr/>
                    <a:lstStyle/>
                    <a:p>
                      <a:endParaRPr lang="en-US" sz="800"/>
                    </a:p>
                  </a:txBody>
                  <a:tcPr marL="93472" marR="93472" marT="46482" marB="46482"/>
                </a:tc>
                <a:extLst>
                  <a:ext uri="{0D108BD9-81ED-4DB2-BD59-A6C34878D82A}">
                    <a16:rowId xmlns:a16="http://schemas.microsoft.com/office/drawing/2014/main" val="10014"/>
                  </a:ext>
                </a:extLst>
              </a:tr>
              <a:tr h="278892">
                <a:tc>
                  <a:txBody>
                    <a:bodyPr/>
                    <a:lstStyle/>
                    <a:p>
                      <a:endParaRPr lang="en-US" sz="800"/>
                    </a:p>
                  </a:txBody>
                  <a:tcPr marL="93472" marR="93472" marT="46482" marB="46482"/>
                </a:tc>
                <a:extLst>
                  <a:ext uri="{0D108BD9-81ED-4DB2-BD59-A6C34878D82A}">
                    <a16:rowId xmlns:a16="http://schemas.microsoft.com/office/drawing/2014/main" val="10015"/>
                  </a:ext>
                </a:extLst>
              </a:tr>
              <a:tr h="278892">
                <a:tc>
                  <a:txBody>
                    <a:bodyPr/>
                    <a:lstStyle/>
                    <a:p>
                      <a:endParaRPr lang="en-US" sz="800"/>
                    </a:p>
                  </a:txBody>
                  <a:tcPr marL="93472" marR="93472" marT="46482" marB="46482"/>
                </a:tc>
                <a:extLst>
                  <a:ext uri="{0D108BD9-81ED-4DB2-BD59-A6C34878D82A}">
                    <a16:rowId xmlns:a16="http://schemas.microsoft.com/office/drawing/2014/main" val="10016"/>
                  </a:ext>
                </a:extLst>
              </a:tr>
              <a:tr h="278892">
                <a:tc>
                  <a:txBody>
                    <a:bodyPr/>
                    <a:lstStyle/>
                    <a:p>
                      <a:endParaRPr lang="en-US" sz="800"/>
                    </a:p>
                  </a:txBody>
                  <a:tcPr marL="93472" marR="93472" marT="46482" marB="46482"/>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49523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06E0F0-CB89-49F4-B61D-CA98A01AA7BF}" type="slidenum">
              <a:rPr lang="en-US" smtClean="0"/>
              <a:pPr/>
              <a:t>2</a:t>
            </a:fld>
            <a:endParaRPr lang="en-US"/>
          </a:p>
        </p:txBody>
      </p:sp>
    </p:spTree>
    <p:extLst>
      <p:ext uri="{BB962C8B-B14F-4D97-AF65-F5344CB8AC3E}">
        <p14:creationId xmlns:p14="http://schemas.microsoft.com/office/powerpoint/2010/main" val="270097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06E0F0-CB89-49F4-B61D-CA98A01AA7BF}" type="slidenum">
              <a:rPr lang="en-US" smtClean="0"/>
              <a:pPr/>
              <a:t>13</a:t>
            </a:fld>
            <a:endParaRPr lang="en-US"/>
          </a:p>
        </p:txBody>
      </p:sp>
    </p:spTree>
    <p:extLst>
      <p:ext uri="{BB962C8B-B14F-4D97-AF65-F5344CB8AC3E}">
        <p14:creationId xmlns:p14="http://schemas.microsoft.com/office/powerpoint/2010/main" val="3056588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4" y="-4572"/>
            <a:ext cx="12200124" cy="6862569"/>
          </a:xfrm>
          <a:prstGeom prst="rect">
            <a:avLst/>
          </a:prstGeom>
        </p:spPr>
      </p:pic>
      <p:sp>
        <p:nvSpPr>
          <p:cNvPr id="3" name="Subtitle 2"/>
          <p:cNvSpPr>
            <a:spLocks noGrp="1"/>
          </p:cNvSpPr>
          <p:nvPr>
            <p:ph type="subTitle" idx="1"/>
          </p:nvPr>
        </p:nvSpPr>
        <p:spPr>
          <a:xfrm>
            <a:off x="61396" y="5820334"/>
            <a:ext cx="12090400" cy="371475"/>
          </a:xfrm>
        </p:spPr>
        <p:txBody>
          <a:bodyPr tIns="0">
            <a:noAutofit/>
          </a:bodyPr>
          <a:lstStyle>
            <a:lvl1pPr marL="0" indent="0" algn="ctr">
              <a:buNone/>
              <a:defRPr sz="2200" b="1" cap="all" baseline="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Adobe Fan Heiti Std B"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1396" y="5423675"/>
            <a:ext cx="12090400" cy="371476"/>
          </a:xfrm>
          <a:noFill/>
        </p:spPr>
        <p:txBody>
          <a:bodyPr>
            <a:noAutofit/>
          </a:bodyPr>
          <a:lstStyle>
            <a:lvl1pPr algn="ctr">
              <a:defRPr sz="2800" b="1" cap="all" baseline="0">
                <a:solidFill>
                  <a:srgbClr val="4D2E17"/>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274" y="1057276"/>
            <a:ext cx="10207625" cy="5419725"/>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1743075" y="-57149"/>
            <a:ext cx="10531475" cy="847725"/>
          </a:xfrm>
          <a:noFill/>
        </p:spPr>
        <p:txBody>
          <a:bodyPr tIns="0"/>
          <a:lstStyle>
            <a:lvl1pPr>
              <a:defRPr>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422586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Side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3" y="-57064"/>
            <a:ext cx="12337128" cy="6939634"/>
          </a:xfrm>
          <a:prstGeom prst="rect">
            <a:avLst/>
          </a:prstGeom>
        </p:spPr>
      </p:pic>
      <p:sp>
        <p:nvSpPr>
          <p:cNvPr id="2" name="Title 1"/>
          <p:cNvSpPr>
            <a:spLocks noGrp="1"/>
          </p:cNvSpPr>
          <p:nvPr>
            <p:ph type="title"/>
          </p:nvPr>
        </p:nvSpPr>
        <p:spPr>
          <a:xfrm>
            <a:off x="-39403" y="-51250"/>
            <a:ext cx="12337128" cy="842860"/>
          </a:xfrm>
        </p:spPr>
        <p:txBody>
          <a:bodyPr/>
          <a:lstStyle/>
          <a:p>
            <a:r>
              <a:rPr lang="en-US" dirty="0"/>
              <a:t>Click to edit Master title style</a:t>
            </a:r>
          </a:p>
        </p:txBody>
      </p:sp>
      <p:sp>
        <p:nvSpPr>
          <p:cNvPr id="4" name="Content Placeholder 2"/>
          <p:cNvSpPr>
            <a:spLocks noGrp="1"/>
          </p:cNvSpPr>
          <p:nvPr>
            <p:ph idx="1"/>
          </p:nvPr>
        </p:nvSpPr>
        <p:spPr>
          <a:xfrm>
            <a:off x="304800" y="1057276"/>
            <a:ext cx="11582400" cy="5419725"/>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69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7" y="-67403"/>
            <a:ext cx="12311827" cy="6925402"/>
          </a:xfrm>
          <a:prstGeom prst="rect">
            <a:avLst/>
          </a:prstGeom>
        </p:spPr>
      </p:pic>
      <p:sp>
        <p:nvSpPr>
          <p:cNvPr id="2" name="Title 1"/>
          <p:cNvSpPr>
            <a:spLocks noGrp="1"/>
          </p:cNvSpPr>
          <p:nvPr>
            <p:ph type="title"/>
          </p:nvPr>
        </p:nvSpPr>
        <p:spPr>
          <a:xfrm>
            <a:off x="-23577" y="-59284"/>
            <a:ext cx="12294599" cy="84286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450573" y="1141107"/>
            <a:ext cx="5384800" cy="4863074"/>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77812" y="1141107"/>
            <a:ext cx="5384800" cy="4863074"/>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8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 y="-57149"/>
            <a:ext cx="12269480" cy="6901582"/>
          </a:xfrm>
          <a:prstGeom prst="rect">
            <a:avLst/>
          </a:prstGeom>
        </p:spPr>
      </p:pic>
      <p:sp>
        <p:nvSpPr>
          <p:cNvPr id="4" name="Content Placeholder 2"/>
          <p:cNvSpPr>
            <a:spLocks noGrp="1"/>
          </p:cNvSpPr>
          <p:nvPr>
            <p:ph idx="1"/>
          </p:nvPr>
        </p:nvSpPr>
        <p:spPr>
          <a:xfrm>
            <a:off x="2058535" y="421842"/>
            <a:ext cx="9901689" cy="5943600"/>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62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7" y="-61882"/>
            <a:ext cx="12311827" cy="6925402"/>
          </a:xfrm>
          <a:prstGeom prst="rect">
            <a:avLst/>
          </a:prstGeom>
        </p:spPr>
      </p:pic>
      <p:sp>
        <p:nvSpPr>
          <p:cNvPr id="2" name="Title 1"/>
          <p:cNvSpPr>
            <a:spLocks noGrp="1"/>
          </p:cNvSpPr>
          <p:nvPr>
            <p:ph type="title"/>
          </p:nvPr>
        </p:nvSpPr>
        <p:spPr>
          <a:xfrm>
            <a:off x="-14052" y="-45742"/>
            <a:ext cx="12285074" cy="84286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731520" y="1636223"/>
            <a:ext cx="4998720" cy="4209879"/>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61760" y="1636223"/>
            <a:ext cx="4998720" cy="4209879"/>
          </a:xfrm>
        </p:spPr>
        <p:txBody>
          <a:bodyPr>
            <a:normAutofit/>
          </a:bodyPr>
          <a:lstStyle>
            <a:lvl1pPr algn="l" defTabSz="914400" rtl="0" eaLnBrk="1" latinLnBrk="0" hangingPunct="1">
              <a:defRPr lang="en-US" sz="2400" b="0" kern="1200" dirty="0" smtClean="0">
                <a:solidFill>
                  <a:schemeClr val="tx1"/>
                </a:solidFill>
                <a:latin typeface="+mj-lt"/>
                <a:ea typeface="+mn-ea"/>
                <a:cs typeface="+mn-cs"/>
              </a:defRPr>
            </a:lvl1pPr>
            <a:lvl2pPr algn="l" defTabSz="914400" rtl="0" eaLnBrk="1" latinLnBrk="0" hangingPunct="1">
              <a:defRPr lang="en-US" sz="2400" b="0" kern="1200" dirty="0" smtClean="0">
                <a:solidFill>
                  <a:schemeClr val="tx1"/>
                </a:solidFill>
                <a:latin typeface="+mj-lt"/>
                <a:ea typeface="+mn-ea"/>
                <a:cs typeface="+mn-cs"/>
              </a:defRPr>
            </a:lvl2pPr>
            <a:lvl3pPr algn="l" defTabSz="914400" rtl="0" eaLnBrk="1" latinLnBrk="0" hangingPunct="1">
              <a:defRPr lang="en-US" sz="2400" b="0" kern="12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hasCustomPrompt="1"/>
          </p:nvPr>
        </p:nvSpPr>
        <p:spPr>
          <a:xfrm>
            <a:off x="731520" y="1085851"/>
            <a:ext cx="4998720" cy="517663"/>
          </a:xfrm>
        </p:spPr>
        <p:style>
          <a:lnRef idx="1">
            <a:schemeClr val="accent1"/>
          </a:lnRef>
          <a:fillRef idx="3">
            <a:schemeClr val="accent1"/>
          </a:fillRef>
          <a:effectRef idx="2">
            <a:schemeClr val="accent1"/>
          </a:effectRef>
          <a:fontRef idx="none"/>
        </p:style>
        <p:txBody>
          <a:bodyPr anchor="ctr">
            <a:normAutofit/>
          </a:bodyPr>
          <a:lstStyle>
            <a:lvl1pPr marL="0" indent="0">
              <a:buNone/>
              <a:defRPr sz="3200">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9" name="Text Placeholder 5"/>
          <p:cNvSpPr>
            <a:spLocks noGrp="1"/>
          </p:cNvSpPr>
          <p:nvPr>
            <p:ph type="body" sz="quarter" idx="11" hasCustomPrompt="1"/>
          </p:nvPr>
        </p:nvSpPr>
        <p:spPr>
          <a:xfrm>
            <a:off x="6461760" y="1083705"/>
            <a:ext cx="4998720" cy="517663"/>
          </a:xfrm>
        </p:spPr>
        <p:style>
          <a:lnRef idx="1">
            <a:schemeClr val="accent1"/>
          </a:lnRef>
          <a:fillRef idx="3">
            <a:schemeClr val="accent1"/>
          </a:fillRef>
          <a:effectRef idx="2">
            <a:schemeClr val="accent1"/>
          </a:effectRef>
          <a:fontRef idx="none"/>
        </p:style>
        <p:txBody>
          <a:bodyPr anchor="ctr">
            <a:normAutofit/>
          </a:bodyPr>
          <a:lstStyle>
            <a:lvl1pPr marL="0" indent="0">
              <a:buNone/>
              <a:defRPr sz="3200">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Tree>
    <p:extLst>
      <p:ext uri="{BB962C8B-B14F-4D97-AF65-F5344CB8AC3E}">
        <p14:creationId xmlns:p14="http://schemas.microsoft.com/office/powerpoint/2010/main" val="387326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hapt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67" y="-59337"/>
            <a:ext cx="12369104" cy="6957621"/>
          </a:xfrm>
          <a:prstGeom prst="rect">
            <a:avLst/>
          </a:prstGeom>
        </p:spPr>
      </p:pic>
      <p:sp>
        <p:nvSpPr>
          <p:cNvPr id="2" name="Title 1"/>
          <p:cNvSpPr>
            <a:spLocks noGrp="1"/>
          </p:cNvSpPr>
          <p:nvPr>
            <p:ph type="title"/>
          </p:nvPr>
        </p:nvSpPr>
        <p:spPr>
          <a:xfrm>
            <a:off x="1695450" y="2758044"/>
            <a:ext cx="10410826" cy="531975"/>
          </a:xfrm>
        </p:spPr>
        <p:txBody>
          <a:bodyPr lIns="91440" rIns="91440" anchor="t">
            <a:noAutofit/>
          </a:bodyPr>
          <a:lstStyle>
            <a:lvl1pPr algn="ctr">
              <a:defRPr lang="en-US" sz="4000" b="1" kern="1200" cap="all" baseline="0" dirty="0">
                <a:solidFill>
                  <a:srgbClr val="4D2E17"/>
                </a:solidFill>
                <a:effectLst>
                  <a:outerShdw blurRad="38100" dist="38100" dir="2700000" algn="tl">
                    <a:srgbClr val="000000">
                      <a:alpha val="43137"/>
                    </a:srgbClr>
                  </a:outerShdw>
                </a:effectLst>
                <a:latin typeface="Cambria" panose="02040503050406030204" pitchFamily="18"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1708745" y="3477782"/>
            <a:ext cx="10397530" cy="485647"/>
          </a:xfrm>
        </p:spPr>
        <p:txBody>
          <a:bodyPr anchor="b">
            <a:noAutofit/>
          </a:bodyPr>
          <a:lstStyle>
            <a:lvl1pPr marL="0" indent="0" algn="ctr">
              <a:buNone/>
              <a:defRPr lang="en-US" sz="3400" b="0" kern="1200" cap="all" baseline="0" dirty="0" smtClean="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200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Sidebar, One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02" y="-61882"/>
            <a:ext cx="12311827" cy="6925402"/>
          </a:xfrm>
          <a:prstGeom prst="rect">
            <a:avLst/>
          </a:prstGeom>
        </p:spPr>
      </p:pic>
      <p:sp>
        <p:nvSpPr>
          <p:cNvPr id="2" name="Title 1"/>
          <p:cNvSpPr>
            <a:spLocks noGrp="1"/>
          </p:cNvSpPr>
          <p:nvPr>
            <p:ph type="title"/>
          </p:nvPr>
        </p:nvSpPr>
        <p:spPr>
          <a:xfrm>
            <a:off x="-10876" y="-48308"/>
            <a:ext cx="12302302" cy="842860"/>
          </a:xfrm>
        </p:spPr>
        <p:txBody>
          <a:bodyPr/>
          <a:lstStyle>
            <a:lvl1pPr>
              <a:defRPr>
                <a:solidFill>
                  <a:schemeClr val="bg1"/>
                </a:solidFill>
              </a:defRPr>
            </a:lvl1pPr>
          </a:lstStyle>
          <a:p>
            <a:r>
              <a:rPr lang="en-US" dirty="0"/>
              <a:t>Click to edit Master title style</a:t>
            </a:r>
          </a:p>
        </p:txBody>
      </p:sp>
      <p:sp>
        <p:nvSpPr>
          <p:cNvPr id="4" name="Content Placeholder 2"/>
          <p:cNvSpPr>
            <a:spLocks noGrp="1"/>
          </p:cNvSpPr>
          <p:nvPr>
            <p:ph idx="1"/>
          </p:nvPr>
        </p:nvSpPr>
        <p:spPr>
          <a:xfrm>
            <a:off x="348344" y="1027217"/>
            <a:ext cx="11615056" cy="5419725"/>
          </a:xfrm>
        </p:spPr>
        <p:txBody>
          <a:bodyPr/>
          <a:lstStyle>
            <a:lvl1pPr marL="342900" indent="-342900">
              <a:buFont typeface="Wingdings" pitchFamily="2" charset="2"/>
              <a:buChar char="§"/>
              <a:defRPr b="0"/>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963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B26DAAB-EDF9-40D5-A634-C175C643445C}" type="datetimeFigureOut">
              <a:rPr lang="en-US" smtClean="0"/>
              <a:pPr/>
              <a:t>5/10/2023</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BE8E4B9-BE19-4371-9C35-F82D9E1C1346}" type="slidenum">
              <a:rPr lang="en-US" smtClean="0"/>
              <a:pPr/>
              <a:t>‹#›</a:t>
            </a:fld>
            <a:endParaRPr lang="en-US" dirty="0"/>
          </a:p>
        </p:txBody>
      </p:sp>
    </p:spTree>
    <p:extLst>
      <p:ext uri="{BB962C8B-B14F-4D97-AF65-F5344CB8AC3E}">
        <p14:creationId xmlns:p14="http://schemas.microsoft.com/office/powerpoint/2010/main" val="2705521550"/>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467" y="-57150"/>
            <a:ext cx="12293597" cy="6915148"/>
          </a:xfrm>
          <a:prstGeom prst="rect">
            <a:avLst/>
          </a:prstGeom>
        </p:spPr>
      </p:pic>
      <p:sp>
        <p:nvSpPr>
          <p:cNvPr id="2" name="Title Placeholder 1"/>
          <p:cNvSpPr>
            <a:spLocks noGrp="1"/>
          </p:cNvSpPr>
          <p:nvPr>
            <p:ph type="title"/>
          </p:nvPr>
        </p:nvSpPr>
        <p:spPr>
          <a:xfrm>
            <a:off x="1828800" y="-60168"/>
            <a:ext cx="10436225" cy="842860"/>
          </a:xfrm>
          <a:prstGeom prst="rect">
            <a:avLst/>
          </a:prstGeom>
          <a:noFill/>
        </p:spPr>
        <p:txBody>
          <a:bodyPr vert="horz" lIns="182880" tIns="0" rIns="18288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28800" y="1085850"/>
            <a:ext cx="9925050" cy="5200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0" r:id="rId4"/>
    <p:sldLayoutId id="2147483663" r:id="rId5"/>
    <p:sldLayoutId id="2147483661" r:id="rId6"/>
    <p:sldLayoutId id="2147483659" r:id="rId7"/>
    <p:sldLayoutId id="2147483662" r:id="rId8"/>
    <p:sldLayoutId id="2147483665" r:id="rId9"/>
  </p:sldLayoutIdLst>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Cambria" panose="02040503050406030204" pitchFamily="18" charset="0"/>
          <a:ea typeface="+mj-ea"/>
          <a:cs typeface="+mj-cs"/>
        </a:defRPr>
      </a:lvl1pPr>
    </p:titleStyle>
    <p:bodyStyle>
      <a:lvl1pPr marL="342900" indent="-342900" algn="l" defTabSz="914400" rtl="0" eaLnBrk="1" latinLnBrk="0" hangingPunct="1">
        <a:spcBef>
          <a:spcPts val="1800"/>
        </a:spcBef>
        <a:buFont typeface="Wingdings" pitchFamily="2" charset="2"/>
        <a:buChar char="§"/>
        <a:defRPr sz="2400" b="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BF1E29DA-1FC3-F3DE-A0A8-A4383665AF25}"/>
              </a:ext>
            </a:extLst>
          </p:cNvPr>
          <p:cNvSpPr txBox="1">
            <a:spLocks/>
          </p:cNvSpPr>
          <p:nvPr/>
        </p:nvSpPr>
        <p:spPr>
          <a:xfrm>
            <a:off x="0" y="5795151"/>
            <a:ext cx="12090400" cy="371475"/>
          </a:xfrm>
          <a:prstGeom prst="rect">
            <a:avLst/>
          </a:prstGeom>
        </p:spPr>
        <p:txBody>
          <a:bodyPr vert="horz" lIns="91440" tIns="0" rIns="91440" bIns="45720" rtlCol="0">
            <a:noAutofit/>
          </a:bodyPr>
          <a:lstStyle>
            <a:lvl1pPr marL="0" indent="0" algn="ctr" defTabSz="914400" rtl="0" eaLnBrk="1" latinLnBrk="0" hangingPunct="1">
              <a:spcBef>
                <a:spcPts val="1800"/>
              </a:spcBef>
              <a:buFont typeface="Wingdings" pitchFamily="2" charset="2"/>
              <a:buNone/>
              <a:defRPr sz="2200" b="1" kern="1200" cap="all" baseline="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Adobe Fan Heiti Std B" pitchFamily="34" charset="-128"/>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May 10, 2023</a:t>
            </a:r>
          </a:p>
        </p:txBody>
      </p:sp>
      <p:sp>
        <p:nvSpPr>
          <p:cNvPr id="4" name="TextBox 3">
            <a:extLst>
              <a:ext uri="{FF2B5EF4-FFF2-40B4-BE49-F238E27FC236}">
                <a16:creationId xmlns:a16="http://schemas.microsoft.com/office/drawing/2014/main" id="{D6B7A5DE-F415-783C-2540-60EF6667C4FC}"/>
              </a:ext>
            </a:extLst>
          </p:cNvPr>
          <p:cNvSpPr txBox="1"/>
          <p:nvPr/>
        </p:nvSpPr>
        <p:spPr>
          <a:xfrm>
            <a:off x="362309" y="5425819"/>
            <a:ext cx="11184147" cy="430887"/>
          </a:xfrm>
          <a:prstGeom prst="rect">
            <a:avLst/>
          </a:prstGeom>
          <a:noFill/>
        </p:spPr>
        <p:txBody>
          <a:bodyPr wrap="square">
            <a:spAutoFit/>
          </a:bodyPr>
          <a:lstStyle/>
          <a:p>
            <a:pPr algn="ctr"/>
            <a:r>
              <a:rPr lang="en-US" sz="2200" b="1" cap="all" dirty="0">
                <a:solidFill>
                  <a:schemeClr val="accent1"/>
                </a:solidFill>
                <a:effectLst>
                  <a:outerShdw blurRad="38100" dist="38100" dir="2700000" algn="tl">
                    <a:srgbClr val="000000">
                      <a:alpha val="43137"/>
                    </a:srgbClr>
                  </a:outerShdw>
                </a:effectLst>
                <a:latin typeface="Cambria" panose="02040503050406030204" pitchFamily="18" charset="0"/>
                <a:ea typeface="Adobe Fan Heiti Std B" pitchFamily="34" charset="-128"/>
              </a:rPr>
              <a:t>AGM</a:t>
            </a:r>
            <a:r>
              <a:rPr lang="en-US" sz="2200" b="1" cap="all" dirty="0">
                <a:solidFill>
                  <a:schemeClr val="tx1">
                    <a:lumMod val="50000"/>
                    <a:lumOff val="50000"/>
                  </a:schemeClr>
                </a:solidFill>
                <a:effectLst>
                  <a:outerShdw blurRad="38100" dist="38100" dir="2700000" algn="tl">
                    <a:srgbClr val="000000">
                      <a:alpha val="43137"/>
                    </a:srgbClr>
                  </a:outerShdw>
                </a:effectLst>
                <a:latin typeface="Cambria" panose="02040503050406030204" pitchFamily="18" charset="0"/>
                <a:ea typeface="Adobe Fan Heiti Std B" pitchFamily="34" charset="-128"/>
              </a:rPr>
              <a:t> </a:t>
            </a:r>
          </a:p>
        </p:txBody>
      </p:sp>
    </p:spTree>
    <p:extLst>
      <p:ext uri="{BB962C8B-B14F-4D97-AF65-F5344CB8AC3E}">
        <p14:creationId xmlns:p14="http://schemas.microsoft.com/office/powerpoint/2010/main" val="28907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071A86-80F3-4E5E-956E-2E811FF1F4A7}"/>
              </a:ext>
            </a:extLst>
          </p:cNvPr>
          <p:cNvSpPr/>
          <p:nvPr/>
        </p:nvSpPr>
        <p:spPr>
          <a:xfrm>
            <a:off x="-902368" y="3429000"/>
            <a:ext cx="6701589" cy="40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CA230F-4554-4E2B-8B79-34C2A985F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10" y="2247385"/>
            <a:ext cx="10986371" cy="6179834"/>
          </a:xfrm>
          <a:prstGeom prst="rect">
            <a:avLst/>
          </a:prstGeom>
        </p:spPr>
      </p:pic>
      <p:sp>
        <p:nvSpPr>
          <p:cNvPr id="7" name="Title 6"/>
          <p:cNvSpPr>
            <a:spLocks noGrp="1"/>
          </p:cNvSpPr>
          <p:nvPr>
            <p:ph type="title"/>
          </p:nvPr>
        </p:nvSpPr>
        <p:spPr/>
        <p:txBody>
          <a:bodyPr/>
          <a:lstStyle/>
          <a:p>
            <a:r>
              <a:rPr lang="en-US" dirty="0"/>
              <a:t>It’s the Name of the Game</a:t>
            </a:r>
          </a:p>
        </p:txBody>
      </p:sp>
      <p:sp>
        <p:nvSpPr>
          <p:cNvPr id="8" name="Content Placeholder 7"/>
          <p:cNvSpPr>
            <a:spLocks noGrp="1"/>
          </p:cNvSpPr>
          <p:nvPr>
            <p:ph idx="1"/>
          </p:nvPr>
        </p:nvSpPr>
        <p:spPr>
          <a:xfrm>
            <a:off x="4786575" y="1950552"/>
            <a:ext cx="4206240" cy="1440113"/>
          </a:xfrm>
        </p:spPr>
        <p:txBody>
          <a:bodyPr>
            <a:normAutofit lnSpcReduction="10000"/>
          </a:bodyPr>
          <a:lstStyle/>
          <a:p>
            <a:pPr marL="0" marR="0" indent="0" algn="just">
              <a:spcBef>
                <a:spcPts val="0"/>
              </a:spcBef>
              <a:spcAft>
                <a:spcPts val="0"/>
              </a:spcAft>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2021 -  Permian Basin, Midland County  </a:t>
            </a:r>
          </a:p>
          <a:p>
            <a:pPr marR="0">
              <a:spcBef>
                <a:spcPts val="0"/>
              </a:spcBef>
              <a:spcAft>
                <a:spcPts val="0"/>
              </a:spcAft>
            </a:pPr>
            <a:r>
              <a:rPr lang="en-US" sz="1800" dirty="0">
                <a:latin typeface="Calibri" panose="020F0502020204030204" pitchFamily="34" charset="0"/>
                <a:cs typeface="Times New Roman" panose="02020603050405020304" pitchFamily="18" charset="0"/>
              </a:rPr>
              <a:t>11,282ft Lateral </a:t>
            </a:r>
          </a:p>
          <a:p>
            <a:pPr marR="0">
              <a:spcBef>
                <a:spcPts val="0"/>
              </a:spcBef>
              <a:spcAft>
                <a:spcPts val="0"/>
              </a:spcAft>
            </a:pPr>
            <a:r>
              <a:rPr lang="en-US" sz="1800" dirty="0">
                <a:latin typeface="Calibri" panose="020F0502020204030204" pitchFamily="34" charset="0"/>
                <a:cs typeface="Times New Roman" panose="02020603050405020304" pitchFamily="18" charset="0"/>
              </a:rPr>
              <a:t>Premium  MWD and Motors technology </a:t>
            </a:r>
            <a:r>
              <a:rPr lang="en-US" sz="1800" i="1" dirty="0">
                <a:latin typeface="Calibri" panose="020F0502020204030204" pitchFamily="34" charset="0"/>
                <a:cs typeface="Times New Roman" panose="02020603050405020304" pitchFamily="18" charset="0"/>
              </a:rPr>
              <a:t>(Atlas and Velocity</a:t>
            </a:r>
            <a:r>
              <a:rPr lang="en-US" sz="1800" dirty="0">
                <a:latin typeface="Calibri" panose="020F0502020204030204" pitchFamily="34" charset="0"/>
                <a:cs typeface="Times New Roman" panose="02020603050405020304" pitchFamily="18" charset="0"/>
              </a:rPr>
              <a:t>)</a:t>
            </a:r>
          </a:p>
          <a:p>
            <a:pPr marR="0">
              <a:spcBef>
                <a:spcPts val="0"/>
              </a:spcBef>
              <a:spcAft>
                <a:spcPts val="0"/>
              </a:spcAft>
            </a:pPr>
            <a:r>
              <a:rPr lang="en-US" sz="1800" b="1" dirty="0">
                <a:solidFill>
                  <a:schemeClr val="accent4"/>
                </a:solidFill>
                <a:latin typeface="Calibri" panose="020F0502020204030204" pitchFamily="34" charset="0"/>
                <a:cs typeface="Times New Roman" panose="02020603050405020304" pitchFamily="18" charset="0"/>
              </a:rPr>
              <a:t>Drilling  Days - 3.80 </a:t>
            </a:r>
          </a:p>
          <a:p>
            <a:pPr marL="0" marR="0" indent="0" algn="just">
              <a:spcBef>
                <a:spcPts val="0"/>
              </a:spcBef>
              <a:spcAft>
                <a:spcPts val="0"/>
              </a:spcAft>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9" name="Content Placeholder 7">
            <a:extLst>
              <a:ext uri="{FF2B5EF4-FFF2-40B4-BE49-F238E27FC236}">
                <a16:creationId xmlns:a16="http://schemas.microsoft.com/office/drawing/2014/main" id="{167AB3C1-0D33-474D-B66F-D817249BA481}"/>
              </a:ext>
            </a:extLst>
          </p:cNvPr>
          <p:cNvSpPr txBox="1">
            <a:spLocks/>
          </p:cNvSpPr>
          <p:nvPr/>
        </p:nvSpPr>
        <p:spPr>
          <a:xfrm>
            <a:off x="505331" y="1951405"/>
            <a:ext cx="3868554" cy="1893984"/>
          </a:xfrm>
          <a:prstGeom prst="rect">
            <a:avLst/>
          </a:prstGeom>
        </p:spPr>
        <p:txBody>
          <a:bodyPr vert="horz" lIns="91440" tIns="45720" rIns="91440" bIns="45720" rtlCol="0">
            <a:normAutofit/>
          </a:bodyPr>
          <a:lstStyle>
            <a:lvl1pPr marL="342900" indent="-342900" algn="l" defTabSz="914400" rtl="0" eaLnBrk="1" latinLnBrk="0" hangingPunct="1">
              <a:spcBef>
                <a:spcPts val="1800"/>
              </a:spcBef>
              <a:buFont typeface="Wingdings" pitchFamily="2" charset="2"/>
              <a:buChar char="§"/>
              <a:defRPr sz="2400" b="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Wingdings" pitchFamily="2" charset="2"/>
              <a:buNone/>
            </a:pPr>
            <a:r>
              <a:rPr lang="en-US" sz="1800" b="1" dirty="0">
                <a:latin typeface="Calibri" panose="020F0502020204030204" pitchFamily="34" charset="0"/>
                <a:ea typeface="Times New Roman" panose="02020603050405020304" pitchFamily="18" charset="0"/>
                <a:cs typeface="Times New Roman" panose="02020603050405020304" pitchFamily="18" charset="0"/>
              </a:rPr>
              <a:t>2017 - Permian Basin, Midland County  </a:t>
            </a:r>
          </a:p>
          <a:p>
            <a:pPr>
              <a:spcBef>
                <a:spcPts val="0"/>
              </a:spcBef>
            </a:pPr>
            <a:r>
              <a:rPr lang="en-US" sz="1800" dirty="0">
                <a:latin typeface="Calibri" panose="020F0502020204030204" pitchFamily="34" charset="0"/>
                <a:cs typeface="Times New Roman" panose="02020603050405020304" pitchFamily="18" charset="0"/>
              </a:rPr>
              <a:t>10,000ft  Lateral </a:t>
            </a:r>
          </a:p>
          <a:p>
            <a:pPr>
              <a:spcBef>
                <a:spcPts val="0"/>
              </a:spcBef>
            </a:pPr>
            <a:r>
              <a:rPr lang="en-US" sz="1800" dirty="0">
                <a:latin typeface="Calibri" panose="020F0502020204030204" pitchFamily="34" charset="0"/>
                <a:cs typeface="Times New Roman" panose="02020603050405020304" pitchFamily="18" charset="0"/>
              </a:rPr>
              <a:t>Conventional technology</a:t>
            </a:r>
          </a:p>
          <a:p>
            <a:pPr>
              <a:lnSpc>
                <a:spcPts val="1600"/>
              </a:lnSpc>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600"/>
              </a:lnSpc>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Drilling Days 8.76</a:t>
            </a:r>
          </a:p>
          <a:p>
            <a:pPr marL="0" indent="0" algn="just">
              <a:spcBef>
                <a:spcPts val="0"/>
              </a:spcBef>
              <a:buFont typeface="Wingdings" pitchFamily="2" charset="2"/>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Font typeface="Wingdings" pitchFamily="2" charset="2"/>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Font typeface="Wingdings" pitchFamily="2" charset="2"/>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Wingdings" pitchFamily="2" charset="2"/>
              <a:buNone/>
            </a:pPr>
            <a:endParaRPr lang="en-US" dirty="0"/>
          </a:p>
        </p:txBody>
      </p:sp>
      <p:sp>
        <p:nvSpPr>
          <p:cNvPr id="10" name="TextBox 9">
            <a:extLst>
              <a:ext uri="{FF2B5EF4-FFF2-40B4-BE49-F238E27FC236}">
                <a16:creationId xmlns:a16="http://schemas.microsoft.com/office/drawing/2014/main" id="{7C3135BE-575B-4F7F-8988-BB20F12D66F8}"/>
              </a:ext>
            </a:extLst>
          </p:cNvPr>
          <p:cNvSpPr txBox="1"/>
          <p:nvPr/>
        </p:nvSpPr>
        <p:spPr>
          <a:xfrm>
            <a:off x="8091485" y="2958809"/>
            <a:ext cx="4206240" cy="1041375"/>
          </a:xfrm>
          <a:prstGeom prst="rect">
            <a:avLst/>
          </a:prstGeom>
          <a:noFill/>
        </p:spPr>
        <p:txBody>
          <a:bodyPr wrap="square">
            <a:spAutoFit/>
          </a:bodyPr>
          <a:lstStyle/>
          <a:p>
            <a:pPr algn="ctr">
              <a:lnSpc>
                <a:spcPts val="3400"/>
              </a:lnSpc>
              <a:spcAft>
                <a:spcPts val="450"/>
              </a:spcAft>
              <a:defRPr/>
            </a:pPr>
            <a:r>
              <a:rPr lang="en-US" sz="32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rPr>
              <a:t>5 Days Saved</a:t>
            </a:r>
            <a:endParaRPr lang="en-US" sz="32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endParaRPr>
          </a:p>
          <a:p>
            <a:pPr algn="ctr">
              <a:lnSpc>
                <a:spcPts val="3400"/>
              </a:lnSpc>
              <a:spcAft>
                <a:spcPts val="450"/>
              </a:spcAft>
              <a:defRPr/>
            </a:pPr>
            <a:r>
              <a:rPr lang="en-US" sz="32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230% improvement</a:t>
            </a:r>
          </a:p>
        </p:txBody>
      </p:sp>
      <p:sp>
        <p:nvSpPr>
          <p:cNvPr id="2" name="TextBox 1">
            <a:extLst>
              <a:ext uri="{FF2B5EF4-FFF2-40B4-BE49-F238E27FC236}">
                <a16:creationId xmlns:a16="http://schemas.microsoft.com/office/drawing/2014/main" id="{ED34D030-2CA9-4979-9E0E-44FF646E5485}"/>
              </a:ext>
            </a:extLst>
          </p:cNvPr>
          <p:cNvSpPr txBox="1"/>
          <p:nvPr/>
        </p:nvSpPr>
        <p:spPr>
          <a:xfrm>
            <a:off x="-1544969" y="5684492"/>
            <a:ext cx="82992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sz="3600" b="1" i="1" u="none" strike="noStrike" kern="1200" cap="all" spc="0" normalizeH="0" baseline="0" noProof="0" dirty="0">
                <a:ln>
                  <a:noFill/>
                </a:ln>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effectLst/>
                <a:uLnTx/>
                <a:uFillTx/>
                <a:latin typeface="Calibri"/>
                <a:ea typeface="+mn-ea"/>
                <a:cs typeface="+mn-cs"/>
              </a:rPr>
              <a:t>Time is Money!</a:t>
            </a:r>
            <a:br>
              <a:rPr kumimoji="0" lang="en-US" sz="3600" b="1" i="1" u="none" strike="noStrike" kern="1200" cap="all" spc="0" normalizeH="0" baseline="0" noProof="0" dirty="0">
                <a:ln>
                  <a:noFill/>
                </a:ln>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effectLst/>
                <a:uLnTx/>
                <a:uFillTx/>
                <a:latin typeface="Calibri"/>
                <a:ea typeface="+mn-ea"/>
                <a:cs typeface="+mn-cs"/>
              </a:rPr>
            </a:br>
            <a:r>
              <a:rPr kumimoji="0" lang="en-US" sz="3600" b="1" i="1" u="none" strike="noStrike" kern="1200" cap="all" spc="0" normalizeH="0" baseline="0" noProof="0" dirty="0">
                <a:ln>
                  <a:noFill/>
                </a:ln>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effectLst/>
                <a:uLnTx/>
                <a:uFillTx/>
                <a:latin typeface="Calibri"/>
                <a:ea typeface="+mn-ea"/>
                <a:cs typeface="+mn-cs"/>
              </a:rPr>
              <a:t> PHX Makes this Happen  </a:t>
            </a:r>
          </a:p>
        </p:txBody>
      </p:sp>
      <p:sp>
        <p:nvSpPr>
          <p:cNvPr id="12" name="TextBox 11">
            <a:extLst>
              <a:ext uri="{FF2B5EF4-FFF2-40B4-BE49-F238E27FC236}">
                <a16:creationId xmlns:a16="http://schemas.microsoft.com/office/drawing/2014/main" id="{B413CDC0-01EE-4324-B9BD-886DC3199FE5}"/>
              </a:ext>
            </a:extLst>
          </p:cNvPr>
          <p:cNvSpPr txBox="1"/>
          <p:nvPr/>
        </p:nvSpPr>
        <p:spPr>
          <a:xfrm>
            <a:off x="2543677" y="911600"/>
            <a:ext cx="7104646" cy="369332"/>
          </a:xfrm>
          <a:prstGeom prst="rect">
            <a:avLst/>
          </a:prstGeom>
          <a:noFill/>
        </p:spPr>
        <p:txBody>
          <a:bodyPr wrap="square">
            <a:spAutoFit/>
          </a:bodyPr>
          <a:lstStyle/>
          <a:p>
            <a:pPr marL="0" indent="0">
              <a:spcBef>
                <a:spcPts val="600"/>
              </a:spcBef>
              <a:spcAft>
                <a:spcPts val="600"/>
              </a:spcAft>
              <a:buFont typeface="Wingdings" pitchFamily="2" charset="2"/>
              <a:buNone/>
            </a:pPr>
            <a:r>
              <a:rPr lang="en-US" sz="1800" b="1" kern="1400" spc="200" dirty="0">
                <a:solidFill>
                  <a:srgbClr val="005E5D"/>
                </a:solidFill>
                <a:latin typeface="Calibri" panose="020F0502020204030204" pitchFamily="34" charset="0"/>
                <a:cs typeface="Times New Roman" panose="02020603050405020304" pitchFamily="18" charset="0"/>
              </a:rPr>
              <a:t>Technology Case Study: The Impact of Faster Drilling</a:t>
            </a:r>
          </a:p>
        </p:txBody>
      </p:sp>
      <p:sp>
        <p:nvSpPr>
          <p:cNvPr id="13" name="TextBox 12">
            <a:extLst>
              <a:ext uri="{FF2B5EF4-FFF2-40B4-BE49-F238E27FC236}">
                <a16:creationId xmlns:a16="http://schemas.microsoft.com/office/drawing/2014/main" id="{2A7587FD-2698-434C-B958-D4CCAC2F4A9B}"/>
              </a:ext>
            </a:extLst>
          </p:cNvPr>
          <p:cNvSpPr txBox="1"/>
          <p:nvPr/>
        </p:nvSpPr>
        <p:spPr>
          <a:xfrm>
            <a:off x="2558134" y="1180704"/>
            <a:ext cx="7075732" cy="487056"/>
          </a:xfrm>
          <a:prstGeom prst="rect">
            <a:avLst/>
          </a:prstGeom>
          <a:noFill/>
        </p:spPr>
        <p:txBody>
          <a:bodyPr wrap="square">
            <a:spAutoFit/>
          </a:bodyPr>
          <a:lstStyle/>
          <a:p>
            <a:pPr algn="ctr">
              <a:lnSpc>
                <a:spcPts val="3400"/>
              </a:lnSpc>
              <a:spcAft>
                <a:spcPts val="450"/>
              </a:spcAft>
              <a:defRPr/>
            </a:pPr>
            <a:r>
              <a:rPr lang="en-US" sz="2000" b="1" i="1" cap="all" dirty="0">
                <a:latin typeface="Calibri"/>
              </a:rPr>
              <a:t>Same Area - Same Well Profile - New Technology </a:t>
            </a:r>
          </a:p>
        </p:txBody>
      </p:sp>
    </p:spTree>
    <p:extLst>
      <p:ext uri="{BB962C8B-B14F-4D97-AF65-F5344CB8AC3E}">
        <p14:creationId xmlns:p14="http://schemas.microsoft.com/office/powerpoint/2010/main" val="392261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 name="Gerade Verbindung 559">
            <a:extLst>
              <a:ext uri="{FF2B5EF4-FFF2-40B4-BE49-F238E27FC236}">
                <a16:creationId xmlns:a16="http://schemas.microsoft.com/office/drawing/2014/main" id="{F36BE2A6-4848-4A41-973F-17A06A3BD821}"/>
              </a:ext>
            </a:extLst>
          </p:cNvPr>
          <p:cNvCxnSpPr>
            <a:cxnSpLocks/>
          </p:cNvCxnSpPr>
          <p:nvPr/>
        </p:nvCxnSpPr>
        <p:spPr bwMode="gray">
          <a:xfrm flipV="1">
            <a:off x="2193019" y="3431179"/>
            <a:ext cx="0" cy="135727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Gerade Verbindung 559">
            <a:extLst>
              <a:ext uri="{FF2B5EF4-FFF2-40B4-BE49-F238E27FC236}">
                <a16:creationId xmlns:a16="http://schemas.microsoft.com/office/drawing/2014/main" id="{B3457F5D-1603-670E-2032-C90A5C405718}"/>
              </a:ext>
            </a:extLst>
          </p:cNvPr>
          <p:cNvCxnSpPr>
            <a:cxnSpLocks/>
          </p:cNvCxnSpPr>
          <p:nvPr/>
        </p:nvCxnSpPr>
        <p:spPr bwMode="gray">
          <a:xfrm flipH="1" flipV="1">
            <a:off x="8600525" y="4661923"/>
            <a:ext cx="0" cy="101084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0" name="Gerade Verbindung 559"/>
          <p:cNvCxnSpPr>
            <a:cxnSpLocks/>
          </p:cNvCxnSpPr>
          <p:nvPr/>
        </p:nvCxnSpPr>
        <p:spPr bwMode="gray">
          <a:xfrm flipV="1">
            <a:off x="3588762" y="4755806"/>
            <a:ext cx="0" cy="15313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6" name="Gerade Verbindung 559">
            <a:extLst>
              <a:ext uri="{FF2B5EF4-FFF2-40B4-BE49-F238E27FC236}">
                <a16:creationId xmlns:a16="http://schemas.microsoft.com/office/drawing/2014/main" id="{9F9E295C-C200-44CE-BF0F-AF995324298C}"/>
              </a:ext>
            </a:extLst>
          </p:cNvPr>
          <p:cNvCxnSpPr>
            <a:cxnSpLocks/>
            <a:endCxn id="345" idx="0"/>
          </p:cNvCxnSpPr>
          <p:nvPr/>
        </p:nvCxnSpPr>
        <p:spPr bwMode="gray">
          <a:xfrm flipV="1">
            <a:off x="6484959" y="4966835"/>
            <a:ext cx="0" cy="121402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9" name="Gerade Verbindung 559">
            <a:extLst>
              <a:ext uri="{FF2B5EF4-FFF2-40B4-BE49-F238E27FC236}">
                <a16:creationId xmlns:a16="http://schemas.microsoft.com/office/drawing/2014/main" id="{D464A3D1-A9A4-4A3A-86A6-F6D877E4D703}"/>
              </a:ext>
            </a:extLst>
          </p:cNvPr>
          <p:cNvCxnSpPr>
            <a:cxnSpLocks/>
          </p:cNvCxnSpPr>
          <p:nvPr/>
        </p:nvCxnSpPr>
        <p:spPr bwMode="gray">
          <a:xfrm flipV="1">
            <a:off x="4728046" y="3431179"/>
            <a:ext cx="0" cy="1324627"/>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0" name="Gerade Verbindung 559">
            <a:extLst>
              <a:ext uri="{FF2B5EF4-FFF2-40B4-BE49-F238E27FC236}">
                <a16:creationId xmlns:a16="http://schemas.microsoft.com/office/drawing/2014/main" id="{3C71D1E6-FAE1-4AAF-844E-4D2B81FDE08C}"/>
              </a:ext>
            </a:extLst>
          </p:cNvPr>
          <p:cNvCxnSpPr>
            <a:cxnSpLocks/>
          </p:cNvCxnSpPr>
          <p:nvPr/>
        </p:nvCxnSpPr>
        <p:spPr bwMode="gray">
          <a:xfrm flipV="1">
            <a:off x="7700019" y="3431179"/>
            <a:ext cx="0" cy="144383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Gerade Verbindung 559">
            <a:extLst>
              <a:ext uri="{FF2B5EF4-FFF2-40B4-BE49-F238E27FC236}">
                <a16:creationId xmlns:a16="http://schemas.microsoft.com/office/drawing/2014/main" id="{4618D206-CDF3-4D0A-1166-8CCEF41B0E24}"/>
              </a:ext>
            </a:extLst>
          </p:cNvPr>
          <p:cNvCxnSpPr/>
          <p:nvPr/>
        </p:nvCxnSpPr>
        <p:spPr bwMode="gray">
          <a:xfrm flipV="1">
            <a:off x="6496593" y="4051813"/>
            <a:ext cx="0" cy="4572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Gerade Verbindung 559">
            <a:extLst>
              <a:ext uri="{FF2B5EF4-FFF2-40B4-BE49-F238E27FC236}">
                <a16:creationId xmlns:a16="http://schemas.microsoft.com/office/drawing/2014/main" id="{4410BCDE-438E-92A0-718D-DD0AD95B9D0B}"/>
              </a:ext>
            </a:extLst>
          </p:cNvPr>
          <p:cNvCxnSpPr/>
          <p:nvPr/>
        </p:nvCxnSpPr>
        <p:spPr bwMode="gray">
          <a:xfrm flipV="1">
            <a:off x="8451691" y="4072977"/>
            <a:ext cx="0" cy="4572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Gerade Verbindung 559">
            <a:extLst>
              <a:ext uri="{FF2B5EF4-FFF2-40B4-BE49-F238E27FC236}">
                <a16:creationId xmlns:a16="http://schemas.microsoft.com/office/drawing/2014/main" id="{EE750D63-6268-D299-62F9-9CFCA4D14D44}"/>
              </a:ext>
            </a:extLst>
          </p:cNvPr>
          <p:cNvCxnSpPr>
            <a:cxnSpLocks/>
          </p:cNvCxnSpPr>
          <p:nvPr/>
        </p:nvCxnSpPr>
        <p:spPr bwMode="gray">
          <a:xfrm flipH="1" flipV="1">
            <a:off x="7207303" y="4881655"/>
            <a:ext cx="2418" cy="60074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2022 Results for Shareholder Return </a:t>
            </a:r>
          </a:p>
        </p:txBody>
      </p:sp>
      <p:sp>
        <p:nvSpPr>
          <p:cNvPr id="19" name="Gleichschenkliges Dreieck 539"/>
          <p:cNvSpPr/>
          <p:nvPr/>
        </p:nvSpPr>
        <p:spPr bwMode="gray">
          <a:xfrm>
            <a:off x="2139679" y="4436820"/>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47" name="Rechteck 106"/>
          <p:cNvSpPr/>
          <p:nvPr/>
        </p:nvSpPr>
        <p:spPr bwMode="gray">
          <a:xfrm>
            <a:off x="1238383" y="2968767"/>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192,000 Shares Cancelled</a:t>
            </a:r>
            <a:endParaRPr lang="en-US" sz="1200" dirty="0"/>
          </a:p>
        </p:txBody>
      </p:sp>
      <p:sp>
        <p:nvSpPr>
          <p:cNvPr id="206" name="Gleichschenkliges Dreieck 542"/>
          <p:cNvSpPr/>
          <p:nvPr/>
        </p:nvSpPr>
        <p:spPr bwMode="gray">
          <a:xfrm flipH="1" flipV="1">
            <a:off x="3542189" y="4889149"/>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207" name="Gleichschenkliges Dreieck 540"/>
          <p:cNvSpPr/>
          <p:nvPr/>
        </p:nvSpPr>
        <p:spPr bwMode="gray">
          <a:xfrm>
            <a:off x="4676054" y="4436820"/>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334" name="Rechteck 543"/>
          <p:cNvSpPr/>
          <p:nvPr/>
        </p:nvSpPr>
        <p:spPr bwMode="gray">
          <a:xfrm>
            <a:off x="1740059" y="4520381"/>
            <a:ext cx="1185516"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2017</a:t>
            </a:r>
          </a:p>
        </p:txBody>
      </p:sp>
      <p:sp>
        <p:nvSpPr>
          <p:cNvPr id="335" name="Rechteck 544"/>
          <p:cNvSpPr/>
          <p:nvPr/>
        </p:nvSpPr>
        <p:spPr bwMode="gray">
          <a:xfrm>
            <a:off x="2934308" y="4520381"/>
            <a:ext cx="1193114" cy="365760"/>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2018</a:t>
            </a:r>
          </a:p>
        </p:txBody>
      </p:sp>
      <p:sp>
        <p:nvSpPr>
          <p:cNvPr id="336" name="Rechteck 545"/>
          <p:cNvSpPr/>
          <p:nvPr/>
        </p:nvSpPr>
        <p:spPr bwMode="gray">
          <a:xfrm>
            <a:off x="4126451" y="4520381"/>
            <a:ext cx="1196019"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2019</a:t>
            </a:r>
          </a:p>
        </p:txBody>
      </p:sp>
      <p:sp>
        <p:nvSpPr>
          <p:cNvPr id="337" name="Rechteck 546"/>
          <p:cNvSpPr/>
          <p:nvPr/>
        </p:nvSpPr>
        <p:spPr bwMode="gray">
          <a:xfrm>
            <a:off x="5331366" y="4520381"/>
            <a:ext cx="1184046"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2020</a:t>
            </a:r>
          </a:p>
        </p:txBody>
      </p:sp>
      <p:sp>
        <p:nvSpPr>
          <p:cNvPr id="338" name="Rechteck 547"/>
          <p:cNvSpPr/>
          <p:nvPr/>
        </p:nvSpPr>
        <p:spPr bwMode="gray">
          <a:xfrm>
            <a:off x="7693375" y="4520381"/>
            <a:ext cx="2096829" cy="360362"/>
          </a:xfrm>
          <a:prstGeom prst="rect">
            <a:avLst/>
          </a:prstGeom>
          <a:solidFill>
            <a:schemeClr val="accent2"/>
          </a:solidFill>
          <a:ln w="12700">
            <a:solidFill>
              <a:srgbClr val="C0C0C0"/>
            </a:solidFill>
            <a:miter lim="800000"/>
            <a:headEnd/>
            <a:tailEnd/>
          </a:ln>
          <a:effectLst/>
        </p:spPr>
        <p:txBody>
          <a:bodyPr lIns="72000" tIns="0" rIns="0" bIns="0" anchor="ctr" anchorCtr="0"/>
          <a:lstStyle/>
          <a:p>
            <a:pPr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ln w="3175">
                  <a:solidFill>
                    <a:srgbClr val="FFFFFF"/>
                  </a:solidFill>
                </a:ln>
                <a:solidFill>
                  <a:srgbClr val="FFFFFF"/>
                </a:solidFill>
                <a:effectLst>
                  <a:innerShdw blurRad="63500" dist="38100" dir="13500000">
                    <a:prstClr val="black">
                      <a:alpha val="50000"/>
                    </a:prstClr>
                  </a:innerShdw>
                </a:effectLst>
              </a:rPr>
              <a:t>2022</a:t>
            </a:r>
          </a:p>
        </p:txBody>
      </p:sp>
      <p:sp>
        <p:nvSpPr>
          <p:cNvPr id="340" name="Rechteck 546"/>
          <p:cNvSpPr/>
          <p:nvPr/>
        </p:nvSpPr>
        <p:spPr bwMode="gray">
          <a:xfrm>
            <a:off x="6503133" y="4520381"/>
            <a:ext cx="1184046" cy="360362"/>
          </a:xfrm>
          <a:prstGeom prst="rect">
            <a:avLst/>
          </a:prstGeom>
          <a:gradFill>
            <a:gsLst>
              <a:gs pos="0">
                <a:srgbClr val="FFFFFF"/>
              </a:gs>
              <a:gs pos="100000">
                <a:srgbClr val="D7D7D7"/>
              </a:gs>
            </a:gsLst>
            <a:lin ang="5400000" scaled="0"/>
          </a:gradFill>
          <a:ln w="12700">
            <a:solidFill>
              <a:srgbClr val="C0C0C0"/>
            </a:solidFill>
            <a:miter lim="800000"/>
            <a:headEnd/>
            <a:tailEnd/>
          </a:ln>
          <a:effectLst/>
        </p:spPr>
        <p:txBody>
          <a:bodyPr lIns="72000" tIns="0" rIns="0" bIns="0" anchor="ctr" anchorCtr="0"/>
          <a:lstStyle/>
          <a:p>
            <a:pPr marL="88900" indent="-88900">
              <a:spcAft>
                <a:spcPts val="600"/>
              </a:spcAft>
              <a:buClr>
                <a:schemeClr val="bg1">
                  <a:lumMod val="50000"/>
                </a:schemeClr>
              </a:buClr>
              <a:buSzPct val="80000"/>
              <a:tabLst>
                <a:tab pos="361950" algn="r"/>
                <a:tab pos="1076325" algn="r"/>
                <a:tab pos="1790700" algn="r"/>
                <a:tab pos="2514600" algn="r"/>
                <a:tab pos="3228975" algn="r"/>
                <a:tab pos="3943350" algn="r"/>
                <a:tab pos="4667250" algn="r"/>
                <a:tab pos="5381625" algn="r"/>
                <a:tab pos="6096000" algn="r"/>
                <a:tab pos="6819900" algn="r"/>
                <a:tab pos="7534275" algn="r"/>
              </a:tabLst>
            </a:pPr>
            <a:r>
              <a:rPr lang="en-US" sz="2000" b="1" noProof="1">
                <a:solidFill>
                  <a:schemeClr val="tx1">
                    <a:lumMod val="65000"/>
                    <a:lumOff val="35000"/>
                  </a:schemeClr>
                </a:solidFill>
                <a:effectLst>
                  <a:innerShdw blurRad="63500" dist="63500" dir="13500000">
                    <a:prstClr val="black">
                      <a:alpha val="50000"/>
                    </a:prstClr>
                  </a:innerShdw>
                </a:effectLst>
              </a:rPr>
              <a:t>2021</a:t>
            </a:r>
          </a:p>
        </p:txBody>
      </p:sp>
      <p:sp>
        <p:nvSpPr>
          <p:cNvPr id="339" name="Rechteck 106">
            <a:extLst>
              <a:ext uri="{FF2B5EF4-FFF2-40B4-BE49-F238E27FC236}">
                <a16:creationId xmlns:a16="http://schemas.microsoft.com/office/drawing/2014/main" id="{A1A0B73C-E3A7-4881-AE86-65AD8ADE88F9}"/>
              </a:ext>
            </a:extLst>
          </p:cNvPr>
          <p:cNvSpPr/>
          <p:nvPr/>
        </p:nvSpPr>
        <p:spPr bwMode="gray">
          <a:xfrm>
            <a:off x="2576229" y="6258632"/>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482,500 Shares Cancelled</a:t>
            </a:r>
            <a:endParaRPr lang="en-US" sz="1200" dirty="0"/>
          </a:p>
        </p:txBody>
      </p:sp>
      <p:sp>
        <p:nvSpPr>
          <p:cNvPr id="344" name="Gleichschenkliges Dreieck 540">
            <a:extLst>
              <a:ext uri="{FF2B5EF4-FFF2-40B4-BE49-F238E27FC236}">
                <a16:creationId xmlns:a16="http://schemas.microsoft.com/office/drawing/2014/main" id="{99215A15-4B15-48D5-B06D-A8EAF2E99BB2}"/>
              </a:ext>
            </a:extLst>
          </p:cNvPr>
          <p:cNvSpPr/>
          <p:nvPr/>
        </p:nvSpPr>
        <p:spPr bwMode="gray">
          <a:xfrm>
            <a:off x="7646679" y="4425988"/>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345" name="Gleichschenkliges Dreieck 542">
            <a:extLst>
              <a:ext uri="{FF2B5EF4-FFF2-40B4-BE49-F238E27FC236}">
                <a16:creationId xmlns:a16="http://schemas.microsoft.com/office/drawing/2014/main" id="{1A345E87-0C9A-4442-A35D-3428BFBB347C}"/>
              </a:ext>
            </a:extLst>
          </p:cNvPr>
          <p:cNvSpPr/>
          <p:nvPr/>
        </p:nvSpPr>
        <p:spPr bwMode="gray">
          <a:xfrm flipH="1" flipV="1">
            <a:off x="6431619" y="4874869"/>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347" name="Rechteck 106">
            <a:extLst>
              <a:ext uri="{FF2B5EF4-FFF2-40B4-BE49-F238E27FC236}">
                <a16:creationId xmlns:a16="http://schemas.microsoft.com/office/drawing/2014/main" id="{F95634C6-4313-493A-AF2B-75C043AC4CC9}"/>
              </a:ext>
            </a:extLst>
          </p:cNvPr>
          <p:cNvSpPr/>
          <p:nvPr/>
        </p:nvSpPr>
        <p:spPr bwMode="gray">
          <a:xfrm>
            <a:off x="6140362" y="3998653"/>
            <a:ext cx="1909271" cy="492443"/>
          </a:xfrm>
          <a:prstGeom prst="rect">
            <a:avLst/>
          </a:prstGeom>
        </p:spPr>
        <p:txBody>
          <a:bodyPr wrap="square">
            <a:spAutoFit/>
          </a:bodyPr>
          <a:lstStyle/>
          <a:p>
            <a:pPr algn="ctr"/>
            <a:r>
              <a:rPr lang="en-US" sz="1400" b="1" noProof="1">
                <a:solidFill>
                  <a:schemeClr val="accent2"/>
                </a:solidFill>
                <a:latin typeface="Calibri" pitchFamily="34" charset="0"/>
                <a:cs typeface="Calibri" pitchFamily="34" charset="0"/>
              </a:rPr>
              <a:t>Strategy Part II</a:t>
            </a:r>
          </a:p>
          <a:p>
            <a:pPr algn="ctr"/>
            <a:r>
              <a:rPr lang="en-US" sz="1200" noProof="1">
                <a:latin typeface="Calibri" pitchFamily="34" charset="0"/>
                <a:cs typeface="Calibri" pitchFamily="34" charset="0"/>
              </a:rPr>
              <a:t>Trust Established</a:t>
            </a:r>
            <a:endParaRPr lang="en-US" sz="1200" dirty="0">
              <a:latin typeface="Calibri" pitchFamily="34" charset="0"/>
              <a:cs typeface="Calibri" pitchFamily="34" charset="0"/>
            </a:endParaRPr>
          </a:p>
        </p:txBody>
      </p:sp>
      <p:sp>
        <p:nvSpPr>
          <p:cNvPr id="353" name="Rechteck 106">
            <a:extLst>
              <a:ext uri="{FF2B5EF4-FFF2-40B4-BE49-F238E27FC236}">
                <a16:creationId xmlns:a16="http://schemas.microsoft.com/office/drawing/2014/main" id="{082B10CB-1016-4ABB-A4E2-3DA360ABA9A3}"/>
              </a:ext>
            </a:extLst>
          </p:cNvPr>
          <p:cNvSpPr/>
          <p:nvPr/>
        </p:nvSpPr>
        <p:spPr bwMode="gray">
          <a:xfrm>
            <a:off x="3792229" y="2968767"/>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4,762,300 Shares Cancelled</a:t>
            </a:r>
            <a:endParaRPr lang="en-US" sz="1200" dirty="0"/>
          </a:p>
        </p:txBody>
      </p:sp>
      <p:sp>
        <p:nvSpPr>
          <p:cNvPr id="354" name="Rechteck 106">
            <a:extLst>
              <a:ext uri="{FF2B5EF4-FFF2-40B4-BE49-F238E27FC236}">
                <a16:creationId xmlns:a16="http://schemas.microsoft.com/office/drawing/2014/main" id="{89BFCE46-86B4-4EDA-B276-A8A94C843F4F}"/>
              </a:ext>
            </a:extLst>
          </p:cNvPr>
          <p:cNvSpPr/>
          <p:nvPr/>
        </p:nvSpPr>
        <p:spPr bwMode="gray">
          <a:xfrm>
            <a:off x="6763489" y="2968767"/>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1,960,788 Shares Cancelled</a:t>
            </a:r>
            <a:endParaRPr lang="en-US" sz="1200" dirty="0"/>
          </a:p>
        </p:txBody>
      </p:sp>
      <p:sp>
        <p:nvSpPr>
          <p:cNvPr id="369" name="TextBox 368">
            <a:extLst>
              <a:ext uri="{FF2B5EF4-FFF2-40B4-BE49-F238E27FC236}">
                <a16:creationId xmlns:a16="http://schemas.microsoft.com/office/drawing/2014/main" id="{668D3479-E3EB-46D3-8518-852E6A2EF720}"/>
              </a:ext>
            </a:extLst>
          </p:cNvPr>
          <p:cNvSpPr txBox="1"/>
          <p:nvPr/>
        </p:nvSpPr>
        <p:spPr>
          <a:xfrm>
            <a:off x="9235279" y="901728"/>
            <a:ext cx="3013272" cy="646331"/>
          </a:xfrm>
          <a:prstGeom prst="rect">
            <a:avLst/>
          </a:prstGeom>
          <a:noFill/>
        </p:spPr>
        <p:txBody>
          <a:bodyPr wrap="square" rtlCol="0">
            <a:spAutoFit/>
          </a:bodyPr>
          <a:lstStyle/>
          <a:p>
            <a:pPr algn="ctr"/>
            <a:r>
              <a:rPr lang="en-US" b="1" i="1" dirty="0">
                <a:solidFill>
                  <a:schemeClr val="accent4"/>
                </a:solidFill>
              </a:rPr>
              <a:t>Reinstated quarterly dividend and increased four times</a:t>
            </a:r>
            <a:endParaRPr lang="en-US" sz="1050" dirty="0"/>
          </a:p>
        </p:txBody>
      </p:sp>
      <p:sp>
        <p:nvSpPr>
          <p:cNvPr id="371" name="TextBox 370">
            <a:extLst>
              <a:ext uri="{FF2B5EF4-FFF2-40B4-BE49-F238E27FC236}">
                <a16:creationId xmlns:a16="http://schemas.microsoft.com/office/drawing/2014/main" id="{DE8CB893-7DB7-4505-BBC5-14925E77CF15}"/>
              </a:ext>
            </a:extLst>
          </p:cNvPr>
          <p:cNvSpPr txBox="1"/>
          <p:nvPr/>
        </p:nvSpPr>
        <p:spPr>
          <a:xfrm>
            <a:off x="0" y="901728"/>
            <a:ext cx="3117217" cy="646331"/>
          </a:xfrm>
          <a:prstGeom prst="rect">
            <a:avLst/>
          </a:prstGeom>
          <a:noFill/>
        </p:spPr>
        <p:txBody>
          <a:bodyPr wrap="square" rtlCol="0">
            <a:spAutoFit/>
          </a:bodyPr>
          <a:lstStyle/>
          <a:p>
            <a:pPr algn="ctr"/>
            <a:r>
              <a:rPr lang="en-US" b="1" i="1" dirty="0">
                <a:solidFill>
                  <a:schemeClr val="accent4"/>
                </a:solidFill>
              </a:rPr>
              <a:t>Strong profitability and cash  positive position </a:t>
            </a:r>
          </a:p>
        </p:txBody>
      </p:sp>
      <p:sp>
        <p:nvSpPr>
          <p:cNvPr id="372" name="TextBox 371">
            <a:extLst>
              <a:ext uri="{FF2B5EF4-FFF2-40B4-BE49-F238E27FC236}">
                <a16:creationId xmlns:a16="http://schemas.microsoft.com/office/drawing/2014/main" id="{9D83C292-83D7-4180-B988-4EE6E0E0A6FE}"/>
              </a:ext>
            </a:extLst>
          </p:cNvPr>
          <p:cNvSpPr txBox="1"/>
          <p:nvPr/>
        </p:nvSpPr>
        <p:spPr>
          <a:xfrm>
            <a:off x="4180107" y="883090"/>
            <a:ext cx="3956770" cy="646331"/>
          </a:xfrm>
          <a:prstGeom prst="rect">
            <a:avLst/>
          </a:prstGeom>
          <a:noFill/>
        </p:spPr>
        <p:txBody>
          <a:bodyPr wrap="square" rtlCol="0">
            <a:spAutoFit/>
          </a:bodyPr>
          <a:lstStyle/>
          <a:p>
            <a:pPr algn="ctr"/>
            <a:r>
              <a:rPr lang="en-US" b="1" i="1" dirty="0">
                <a:solidFill>
                  <a:schemeClr val="accent4"/>
                </a:solidFill>
              </a:rPr>
              <a:t>17% of Shares repurchased </a:t>
            </a:r>
            <a:br>
              <a:rPr lang="en-US" b="1" i="1" dirty="0">
                <a:solidFill>
                  <a:schemeClr val="accent4"/>
                </a:solidFill>
              </a:rPr>
            </a:br>
            <a:r>
              <a:rPr lang="en-US" b="1" i="1" dirty="0">
                <a:solidFill>
                  <a:schemeClr val="accent4"/>
                </a:solidFill>
              </a:rPr>
              <a:t>since March 2017</a:t>
            </a:r>
          </a:p>
        </p:txBody>
      </p:sp>
      <p:sp>
        <p:nvSpPr>
          <p:cNvPr id="34" name="Rechteck 106">
            <a:extLst>
              <a:ext uri="{FF2B5EF4-FFF2-40B4-BE49-F238E27FC236}">
                <a16:creationId xmlns:a16="http://schemas.microsoft.com/office/drawing/2014/main" id="{89BFCE46-86B4-4EDA-B276-A8A94C843F4F}"/>
              </a:ext>
            </a:extLst>
          </p:cNvPr>
          <p:cNvSpPr/>
          <p:nvPr/>
        </p:nvSpPr>
        <p:spPr bwMode="gray">
          <a:xfrm>
            <a:off x="3199188" y="1569278"/>
            <a:ext cx="5882347" cy="338554"/>
          </a:xfrm>
          <a:prstGeom prst="rect">
            <a:avLst/>
          </a:prstGeom>
        </p:spPr>
        <p:txBody>
          <a:bodyPr wrap="square">
            <a:spAutoFit/>
          </a:bodyPr>
          <a:lstStyle/>
          <a:p>
            <a:pPr algn="ctr"/>
            <a:r>
              <a:rPr lang="en-US" sz="1600" b="1" noProof="1">
                <a:solidFill>
                  <a:schemeClr val="accent1"/>
                </a:solidFill>
                <a:latin typeface="Calibri" pitchFamily="34" charset="0"/>
                <a:cs typeface="Calibri" pitchFamily="34" charset="0"/>
              </a:rPr>
              <a:t>From 58,589,887 to 51,072,237 Common Shares Outstanding</a:t>
            </a:r>
            <a:endParaRPr lang="en-US" sz="1200" dirty="0">
              <a:solidFill>
                <a:schemeClr val="accent1"/>
              </a:solidFill>
            </a:endParaRPr>
          </a:p>
        </p:txBody>
      </p:sp>
      <p:sp>
        <p:nvSpPr>
          <p:cNvPr id="37" name="TextBox 36">
            <a:extLst>
              <a:ext uri="{FF2B5EF4-FFF2-40B4-BE49-F238E27FC236}">
                <a16:creationId xmlns:a16="http://schemas.microsoft.com/office/drawing/2014/main" id="{60462051-3D4A-4C83-8828-5B80FAE8210D}"/>
              </a:ext>
            </a:extLst>
          </p:cNvPr>
          <p:cNvSpPr txBox="1"/>
          <p:nvPr/>
        </p:nvSpPr>
        <p:spPr>
          <a:xfrm>
            <a:off x="1726502" y="994429"/>
            <a:ext cx="4160297" cy="369332"/>
          </a:xfrm>
          <a:prstGeom prst="rect">
            <a:avLst/>
          </a:prstGeom>
          <a:noFill/>
        </p:spPr>
        <p:txBody>
          <a:bodyPr wrap="square" rtlCol="0">
            <a:spAutoFit/>
          </a:bodyPr>
          <a:lstStyle/>
          <a:p>
            <a:pPr algn="ctr"/>
            <a:r>
              <a:rPr lang="en-US" b="1" i="1" dirty="0">
                <a:solidFill>
                  <a:schemeClr val="accent3">
                    <a:lumMod val="75000"/>
                  </a:schemeClr>
                </a:solidFill>
              </a:rPr>
              <a:t>= Opportunity </a:t>
            </a:r>
          </a:p>
        </p:txBody>
      </p:sp>
      <p:sp>
        <p:nvSpPr>
          <p:cNvPr id="38" name="TextBox 37">
            <a:extLst>
              <a:ext uri="{FF2B5EF4-FFF2-40B4-BE49-F238E27FC236}">
                <a16:creationId xmlns:a16="http://schemas.microsoft.com/office/drawing/2014/main" id="{5C81AAF4-A684-4C61-808F-5C1883E90E37}"/>
              </a:ext>
            </a:extLst>
          </p:cNvPr>
          <p:cNvSpPr txBox="1"/>
          <p:nvPr/>
        </p:nvSpPr>
        <p:spPr>
          <a:xfrm>
            <a:off x="6407044" y="982251"/>
            <a:ext cx="4160297" cy="369332"/>
          </a:xfrm>
          <a:prstGeom prst="rect">
            <a:avLst/>
          </a:prstGeom>
          <a:noFill/>
        </p:spPr>
        <p:txBody>
          <a:bodyPr wrap="square" rtlCol="0">
            <a:spAutoFit/>
          </a:bodyPr>
          <a:lstStyle/>
          <a:p>
            <a:pPr algn="ctr"/>
            <a:r>
              <a:rPr lang="en-US" b="1" i="1" dirty="0">
                <a:solidFill>
                  <a:schemeClr val="accent3">
                    <a:lumMod val="75000"/>
                  </a:schemeClr>
                </a:solidFill>
              </a:rPr>
              <a:t>= Opportunity </a:t>
            </a:r>
          </a:p>
        </p:txBody>
      </p:sp>
      <p:sp>
        <p:nvSpPr>
          <p:cNvPr id="39" name="TextBox 38">
            <a:extLst>
              <a:ext uri="{FF2B5EF4-FFF2-40B4-BE49-F238E27FC236}">
                <a16:creationId xmlns:a16="http://schemas.microsoft.com/office/drawing/2014/main" id="{0E4A0952-E624-48B6-BA92-3F7440E479DA}"/>
              </a:ext>
            </a:extLst>
          </p:cNvPr>
          <p:cNvSpPr txBox="1"/>
          <p:nvPr/>
        </p:nvSpPr>
        <p:spPr>
          <a:xfrm>
            <a:off x="2058807" y="1790134"/>
            <a:ext cx="8074385" cy="707886"/>
          </a:xfrm>
          <a:prstGeom prst="rect">
            <a:avLst/>
          </a:prstGeom>
          <a:noFill/>
        </p:spPr>
        <p:txBody>
          <a:bodyPr wrap="square" rtlCol="0">
            <a:spAutoFit/>
          </a:bodyPr>
          <a:lstStyle/>
          <a:p>
            <a:pPr algn="ctr"/>
            <a:r>
              <a:rPr lang="en-US" sz="4000" i="1" dirty="0">
                <a:ln w="0"/>
                <a:gradFill>
                  <a:gsLst>
                    <a:gs pos="21000">
                      <a:srgbClr val="53575C"/>
                    </a:gs>
                    <a:gs pos="88000">
                      <a:srgbClr val="C5C7CA"/>
                    </a:gs>
                  </a:gsLst>
                  <a:lin ang="5400000"/>
                </a:gradFill>
                <a:latin typeface="Calibri"/>
              </a:rPr>
              <a:t>SHAREHOLDER REWARD</a:t>
            </a:r>
          </a:p>
        </p:txBody>
      </p:sp>
      <p:cxnSp>
        <p:nvCxnSpPr>
          <p:cNvPr id="4" name="Straight Connector 3">
            <a:extLst>
              <a:ext uri="{FF2B5EF4-FFF2-40B4-BE49-F238E27FC236}">
                <a16:creationId xmlns:a16="http://schemas.microsoft.com/office/drawing/2014/main" id="{27D85017-7A3A-4AF1-82C3-614CFF1114B7}"/>
              </a:ext>
            </a:extLst>
          </p:cNvPr>
          <p:cNvCxnSpPr/>
          <p:nvPr/>
        </p:nvCxnSpPr>
        <p:spPr>
          <a:xfrm flipH="1">
            <a:off x="-39403" y="2163009"/>
            <a:ext cx="3396214" cy="0"/>
          </a:xfrm>
          <a:prstGeom prst="line">
            <a:avLst/>
          </a:prstGeom>
          <a:ln w="28575"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831DF355-B72D-4C1D-88B5-A55E86851160}"/>
              </a:ext>
            </a:extLst>
          </p:cNvPr>
          <p:cNvCxnSpPr/>
          <p:nvPr/>
        </p:nvCxnSpPr>
        <p:spPr>
          <a:xfrm flipH="1">
            <a:off x="8727902" y="2150977"/>
            <a:ext cx="3396214" cy="0"/>
          </a:xfrm>
          <a:prstGeom prst="line">
            <a:avLst/>
          </a:prstGeom>
          <a:ln w="28575"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hteck 106">
            <a:extLst>
              <a:ext uri="{FF2B5EF4-FFF2-40B4-BE49-F238E27FC236}">
                <a16:creationId xmlns:a16="http://schemas.microsoft.com/office/drawing/2014/main" id="{40B7EC46-5EEC-8773-D77A-411D6D9C7BB3}"/>
              </a:ext>
            </a:extLst>
          </p:cNvPr>
          <p:cNvSpPr/>
          <p:nvPr/>
        </p:nvSpPr>
        <p:spPr bwMode="gray">
          <a:xfrm>
            <a:off x="5682723" y="6289713"/>
            <a:ext cx="1909271" cy="492443"/>
          </a:xfrm>
          <a:prstGeom prst="rect">
            <a:avLst/>
          </a:prstGeom>
        </p:spPr>
        <p:txBody>
          <a:bodyPr wrap="square">
            <a:spAutoFit/>
          </a:bodyPr>
          <a:lstStyle/>
          <a:p>
            <a:pPr algn="ctr"/>
            <a:r>
              <a:rPr lang="en-US" sz="1400" b="1" noProof="1">
                <a:latin typeface="Calibri" pitchFamily="34" charset="0"/>
                <a:cs typeface="Calibri" pitchFamily="34" charset="0"/>
              </a:rPr>
              <a:t>NCIB Purchases</a:t>
            </a:r>
          </a:p>
          <a:p>
            <a:pPr algn="ctr"/>
            <a:r>
              <a:rPr lang="en-US" sz="1200" noProof="1">
                <a:latin typeface="Calibri" pitchFamily="34" charset="0"/>
                <a:cs typeface="Calibri" pitchFamily="34" charset="0"/>
              </a:rPr>
              <a:t>2,670,500 Shares Cancelled</a:t>
            </a:r>
            <a:endParaRPr lang="en-US" sz="1200" dirty="0"/>
          </a:p>
        </p:txBody>
      </p:sp>
      <p:sp>
        <p:nvSpPr>
          <p:cNvPr id="10" name="Rechteck 106">
            <a:extLst>
              <a:ext uri="{FF2B5EF4-FFF2-40B4-BE49-F238E27FC236}">
                <a16:creationId xmlns:a16="http://schemas.microsoft.com/office/drawing/2014/main" id="{D79CA345-1AA3-7D40-61B4-52F212535047}"/>
              </a:ext>
            </a:extLst>
          </p:cNvPr>
          <p:cNvSpPr/>
          <p:nvPr/>
        </p:nvSpPr>
        <p:spPr bwMode="gray">
          <a:xfrm>
            <a:off x="5560776" y="3493456"/>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Re-Instated</a:t>
            </a:r>
          </a:p>
          <a:p>
            <a:pPr algn="ctr"/>
            <a:r>
              <a:rPr lang="en-US" sz="1200" noProof="1">
                <a:latin typeface="Calibri" pitchFamily="34" charset="0"/>
                <a:cs typeface="Calibri" pitchFamily="34" charset="0"/>
              </a:rPr>
              <a:t>$0.025 per share*</a:t>
            </a:r>
            <a:endParaRPr lang="en-US" sz="1200" dirty="0"/>
          </a:p>
        </p:txBody>
      </p:sp>
      <p:sp>
        <p:nvSpPr>
          <p:cNvPr id="11" name="Gleichschenkliges Dreieck 540">
            <a:extLst>
              <a:ext uri="{FF2B5EF4-FFF2-40B4-BE49-F238E27FC236}">
                <a16:creationId xmlns:a16="http://schemas.microsoft.com/office/drawing/2014/main" id="{408374B2-20F1-91E5-84E4-530AC33F3DFD}"/>
              </a:ext>
            </a:extLst>
          </p:cNvPr>
          <p:cNvSpPr/>
          <p:nvPr/>
        </p:nvSpPr>
        <p:spPr bwMode="gray">
          <a:xfrm>
            <a:off x="6449251" y="4430341"/>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3" name="Rechteck 106">
            <a:extLst>
              <a:ext uri="{FF2B5EF4-FFF2-40B4-BE49-F238E27FC236}">
                <a16:creationId xmlns:a16="http://schemas.microsoft.com/office/drawing/2014/main" id="{832686F4-49B6-11DA-BD2D-9D9C88E1F86F}"/>
              </a:ext>
            </a:extLst>
          </p:cNvPr>
          <p:cNvSpPr/>
          <p:nvPr/>
        </p:nvSpPr>
        <p:spPr bwMode="gray">
          <a:xfrm>
            <a:off x="6268752" y="5465767"/>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$0.05 per share*</a:t>
            </a:r>
            <a:endParaRPr lang="en-US" sz="1200" dirty="0"/>
          </a:p>
        </p:txBody>
      </p:sp>
      <p:sp>
        <p:nvSpPr>
          <p:cNvPr id="14" name="Gleichschenkliges Dreieck 540">
            <a:extLst>
              <a:ext uri="{FF2B5EF4-FFF2-40B4-BE49-F238E27FC236}">
                <a16:creationId xmlns:a16="http://schemas.microsoft.com/office/drawing/2014/main" id="{AAA90A2B-8A4D-7B60-A150-901238B5FE5D}"/>
              </a:ext>
            </a:extLst>
          </p:cNvPr>
          <p:cNvSpPr/>
          <p:nvPr/>
        </p:nvSpPr>
        <p:spPr bwMode="gray">
          <a:xfrm>
            <a:off x="8413058" y="4442796"/>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6" name="Gleichschenkliges Dreieck 542">
            <a:extLst>
              <a:ext uri="{FF2B5EF4-FFF2-40B4-BE49-F238E27FC236}">
                <a16:creationId xmlns:a16="http://schemas.microsoft.com/office/drawing/2014/main" id="{ED02C783-3B3D-D820-8D39-F0AEA60338AC}"/>
              </a:ext>
            </a:extLst>
          </p:cNvPr>
          <p:cNvSpPr/>
          <p:nvPr/>
        </p:nvSpPr>
        <p:spPr bwMode="gray">
          <a:xfrm flipH="1" flipV="1">
            <a:off x="7154418" y="4883573"/>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18" name="Rechteck 106">
            <a:extLst>
              <a:ext uri="{FF2B5EF4-FFF2-40B4-BE49-F238E27FC236}">
                <a16:creationId xmlns:a16="http://schemas.microsoft.com/office/drawing/2014/main" id="{E9419843-58BA-C06C-DAF0-74A162E2E3B9}"/>
              </a:ext>
            </a:extLst>
          </p:cNvPr>
          <p:cNvSpPr/>
          <p:nvPr/>
        </p:nvSpPr>
        <p:spPr bwMode="gray">
          <a:xfrm>
            <a:off x="7511481" y="3648191"/>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$0.075 per share*</a:t>
            </a:r>
            <a:endParaRPr lang="en-US" sz="1200" dirty="0"/>
          </a:p>
        </p:txBody>
      </p:sp>
      <p:sp>
        <p:nvSpPr>
          <p:cNvPr id="21" name="Rechteck 106">
            <a:extLst>
              <a:ext uri="{FF2B5EF4-FFF2-40B4-BE49-F238E27FC236}">
                <a16:creationId xmlns:a16="http://schemas.microsoft.com/office/drawing/2014/main" id="{E4856430-1574-130E-DF64-AF46FD521A4B}"/>
              </a:ext>
            </a:extLst>
          </p:cNvPr>
          <p:cNvSpPr/>
          <p:nvPr/>
        </p:nvSpPr>
        <p:spPr bwMode="gray">
          <a:xfrm>
            <a:off x="7711955" y="5672771"/>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$0.10 per share*</a:t>
            </a:r>
            <a:endParaRPr lang="en-US" sz="1200" dirty="0"/>
          </a:p>
        </p:txBody>
      </p:sp>
      <p:sp>
        <p:nvSpPr>
          <p:cNvPr id="22" name="Gleichschenkliges Dreieck 542">
            <a:extLst>
              <a:ext uri="{FF2B5EF4-FFF2-40B4-BE49-F238E27FC236}">
                <a16:creationId xmlns:a16="http://schemas.microsoft.com/office/drawing/2014/main" id="{5554E1DA-9069-AB33-6A0D-6B0618843BCC}"/>
              </a:ext>
            </a:extLst>
          </p:cNvPr>
          <p:cNvSpPr/>
          <p:nvPr/>
        </p:nvSpPr>
        <p:spPr bwMode="gray">
          <a:xfrm flipH="1" flipV="1">
            <a:off x="8600525" y="4881554"/>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41" name="TextBox 40">
            <a:extLst>
              <a:ext uri="{FF2B5EF4-FFF2-40B4-BE49-F238E27FC236}">
                <a16:creationId xmlns:a16="http://schemas.microsoft.com/office/drawing/2014/main" id="{BFC30D22-EC88-6113-BB16-52AE399E15FA}"/>
              </a:ext>
            </a:extLst>
          </p:cNvPr>
          <p:cNvSpPr txBox="1"/>
          <p:nvPr/>
        </p:nvSpPr>
        <p:spPr>
          <a:xfrm>
            <a:off x="124449" y="2377831"/>
            <a:ext cx="11943099" cy="369332"/>
          </a:xfrm>
          <a:prstGeom prst="rect">
            <a:avLst/>
          </a:prstGeom>
          <a:noFill/>
        </p:spPr>
        <p:txBody>
          <a:bodyPr wrap="square" rtlCol="0">
            <a:spAutoFit/>
          </a:bodyPr>
          <a:lstStyle/>
          <a:p>
            <a:pPr algn="ctr"/>
            <a:r>
              <a:rPr lang="en-US" i="1" dirty="0"/>
              <a:t>Our strategy to reward shareholders has progressed over a 5-year period and adhering to it has proven paramount</a:t>
            </a:r>
          </a:p>
        </p:txBody>
      </p:sp>
      <p:sp>
        <p:nvSpPr>
          <p:cNvPr id="42" name="Rechteck 106">
            <a:extLst>
              <a:ext uri="{FF2B5EF4-FFF2-40B4-BE49-F238E27FC236}">
                <a16:creationId xmlns:a16="http://schemas.microsoft.com/office/drawing/2014/main" id="{30024F72-75D0-3A8E-62A3-6C6A1C196B41}"/>
              </a:ext>
            </a:extLst>
          </p:cNvPr>
          <p:cNvSpPr/>
          <p:nvPr/>
        </p:nvSpPr>
        <p:spPr bwMode="gray">
          <a:xfrm>
            <a:off x="4852588" y="3976359"/>
            <a:ext cx="1909271" cy="492443"/>
          </a:xfrm>
          <a:prstGeom prst="rect">
            <a:avLst/>
          </a:prstGeom>
        </p:spPr>
        <p:txBody>
          <a:bodyPr wrap="square">
            <a:spAutoFit/>
          </a:bodyPr>
          <a:lstStyle/>
          <a:p>
            <a:pPr algn="ctr"/>
            <a:r>
              <a:rPr lang="en-US" sz="1400" b="1" noProof="1">
                <a:solidFill>
                  <a:schemeClr val="accent2"/>
                </a:solidFill>
                <a:latin typeface="Calibri" pitchFamily="34" charset="0"/>
                <a:cs typeface="Calibri" pitchFamily="34" charset="0"/>
              </a:rPr>
              <a:t>Zero Debt</a:t>
            </a:r>
          </a:p>
          <a:p>
            <a:pPr algn="ctr"/>
            <a:r>
              <a:rPr lang="en-US" sz="1200" noProof="1">
                <a:latin typeface="Calibri" pitchFamily="34" charset="0"/>
                <a:cs typeface="Calibri" pitchFamily="34" charset="0"/>
              </a:rPr>
              <a:t>Cash Positive</a:t>
            </a:r>
            <a:endParaRPr lang="en-US" sz="1200" dirty="0">
              <a:latin typeface="Calibri" pitchFamily="34" charset="0"/>
              <a:cs typeface="Calibri" pitchFamily="34" charset="0"/>
            </a:endParaRPr>
          </a:p>
        </p:txBody>
      </p:sp>
      <p:sp>
        <p:nvSpPr>
          <p:cNvPr id="43" name="Gleichschenkliges Dreieck 540">
            <a:extLst>
              <a:ext uri="{FF2B5EF4-FFF2-40B4-BE49-F238E27FC236}">
                <a16:creationId xmlns:a16="http://schemas.microsoft.com/office/drawing/2014/main" id="{B44A929B-C03F-DB8E-FBFE-DABEFC307AE4}"/>
              </a:ext>
            </a:extLst>
          </p:cNvPr>
          <p:cNvSpPr/>
          <p:nvPr/>
        </p:nvSpPr>
        <p:spPr bwMode="gray">
          <a:xfrm>
            <a:off x="5713375" y="4417280"/>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45" name="Gleichschenkliges Dreieck 540">
            <a:extLst>
              <a:ext uri="{FF2B5EF4-FFF2-40B4-BE49-F238E27FC236}">
                <a16:creationId xmlns:a16="http://schemas.microsoft.com/office/drawing/2014/main" id="{BB5DADF0-1321-8E81-85E9-67825630B673}"/>
              </a:ext>
            </a:extLst>
          </p:cNvPr>
          <p:cNvSpPr/>
          <p:nvPr/>
        </p:nvSpPr>
        <p:spPr bwMode="gray">
          <a:xfrm>
            <a:off x="7041433" y="4430339"/>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cxnSp>
        <p:nvCxnSpPr>
          <p:cNvPr id="3" name="Gerade Verbindung 559">
            <a:extLst>
              <a:ext uri="{FF2B5EF4-FFF2-40B4-BE49-F238E27FC236}">
                <a16:creationId xmlns:a16="http://schemas.microsoft.com/office/drawing/2014/main" id="{F86670C3-3F80-C245-8721-476B038E66EE}"/>
              </a:ext>
            </a:extLst>
          </p:cNvPr>
          <p:cNvCxnSpPr>
            <a:cxnSpLocks/>
          </p:cNvCxnSpPr>
          <p:nvPr/>
        </p:nvCxnSpPr>
        <p:spPr bwMode="gray">
          <a:xfrm flipV="1">
            <a:off x="9273885" y="3431179"/>
            <a:ext cx="0" cy="110059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Gleichschenkliges Dreieck 540">
            <a:extLst>
              <a:ext uri="{FF2B5EF4-FFF2-40B4-BE49-F238E27FC236}">
                <a16:creationId xmlns:a16="http://schemas.microsoft.com/office/drawing/2014/main" id="{CCDFD37F-E4CB-4594-2E93-17FE9164B340}"/>
              </a:ext>
            </a:extLst>
          </p:cNvPr>
          <p:cNvSpPr/>
          <p:nvPr/>
        </p:nvSpPr>
        <p:spPr bwMode="gray">
          <a:xfrm>
            <a:off x="9235252" y="4444392"/>
            <a:ext cx="106680" cy="91966"/>
          </a:xfrm>
          <a:prstGeom prst="triangle">
            <a:avLst/>
          </a:prstGeom>
          <a:solidFill>
            <a:schemeClr val="bg1">
              <a:lumMod val="50000"/>
            </a:schemeClr>
          </a:solidFill>
          <a:ln w="12700">
            <a:noFill/>
            <a:round/>
            <a:headEnd/>
            <a:tailEnd/>
          </a:ln>
        </p:spPr>
        <p:txBody>
          <a:bodyPr rtlCol="0" anchor="ctr"/>
          <a:lstStyle/>
          <a:p>
            <a:pPr algn="ctr"/>
            <a:endParaRPr lang="en-US" dirty="0"/>
          </a:p>
        </p:txBody>
      </p:sp>
      <p:sp>
        <p:nvSpPr>
          <p:cNvPr id="7" name="Rechteck 106">
            <a:extLst>
              <a:ext uri="{FF2B5EF4-FFF2-40B4-BE49-F238E27FC236}">
                <a16:creationId xmlns:a16="http://schemas.microsoft.com/office/drawing/2014/main" id="{AD39BDFE-71F7-EDCD-2E7E-2815C72F9BD9}"/>
              </a:ext>
            </a:extLst>
          </p:cNvPr>
          <p:cNvSpPr/>
          <p:nvPr/>
        </p:nvSpPr>
        <p:spPr bwMode="gray">
          <a:xfrm>
            <a:off x="8338359" y="2980380"/>
            <a:ext cx="1909271" cy="492443"/>
          </a:xfrm>
          <a:prstGeom prst="rect">
            <a:avLst/>
          </a:prstGeom>
        </p:spPr>
        <p:txBody>
          <a:bodyPr wrap="square">
            <a:spAutoFit/>
          </a:bodyPr>
          <a:lstStyle/>
          <a:p>
            <a:pPr algn="ctr"/>
            <a:r>
              <a:rPr lang="en-US" sz="1400" b="1" noProof="1">
                <a:solidFill>
                  <a:schemeClr val="accent4"/>
                </a:solidFill>
                <a:latin typeface="Calibri" pitchFamily="34" charset="0"/>
                <a:cs typeface="Calibri" pitchFamily="34" charset="0"/>
              </a:rPr>
              <a:t>Dividend Increase</a:t>
            </a:r>
          </a:p>
          <a:p>
            <a:pPr algn="ctr"/>
            <a:r>
              <a:rPr lang="en-US" sz="1200" noProof="1">
                <a:latin typeface="Calibri" pitchFamily="34" charset="0"/>
                <a:cs typeface="Calibri" pitchFamily="34" charset="0"/>
              </a:rPr>
              <a:t>$0.15 per share*</a:t>
            </a:r>
            <a:endParaRPr lang="en-US" sz="1200" dirty="0"/>
          </a:p>
        </p:txBody>
      </p:sp>
      <p:sp>
        <p:nvSpPr>
          <p:cNvPr id="36" name="AutoShape 33">
            <a:extLst>
              <a:ext uri="{FF2B5EF4-FFF2-40B4-BE49-F238E27FC236}">
                <a16:creationId xmlns:a16="http://schemas.microsoft.com/office/drawing/2014/main" id="{276FAF7A-4497-4B39-920F-5B7F8ED86909}"/>
              </a:ext>
            </a:extLst>
          </p:cNvPr>
          <p:cNvSpPr>
            <a:spLocks noChangeArrowheads="1"/>
          </p:cNvSpPr>
          <p:nvPr/>
        </p:nvSpPr>
        <p:spPr bwMode="gray">
          <a:xfrm>
            <a:off x="9345244" y="4293070"/>
            <a:ext cx="2206426" cy="873218"/>
          </a:xfrm>
          <a:prstGeom prst="chevron">
            <a:avLst>
              <a:gd name="adj" fmla="val 47207"/>
            </a:avLst>
          </a:prstGeom>
          <a:solidFill>
            <a:schemeClr val="accent1"/>
          </a:solidFill>
          <a:ln w="19050" algn="ctr">
            <a:noFill/>
            <a:miter lim="800000"/>
            <a:headEnd/>
            <a:tailEnd/>
          </a:ln>
          <a:effectLst/>
          <a:scene3d>
            <a:camera prst="orthographicFront"/>
            <a:lightRig rig="threePt" dir="t"/>
          </a:scene3d>
          <a:sp3d prstMaterial="matte">
            <a:bevelT w="38100" h="38100"/>
          </a:sp3d>
        </p:spPr>
        <p:txBody>
          <a:bodyPr wrap="none" lIns="324000" tIns="90000" rIns="72000" bIns="90000" anchor="ctr"/>
          <a:lstStyle/>
          <a:p>
            <a:pPr algn="ctr"/>
            <a:endParaRPr lang="en-US" sz="2000" b="1" noProof="1">
              <a:solidFill>
                <a:schemeClr val="bg1"/>
              </a:solidFill>
              <a:effectLst>
                <a:outerShdw blurRad="190500" algn="ctr" rotWithShape="0">
                  <a:prstClr val="black">
                    <a:alpha val="50000"/>
                  </a:prstClr>
                </a:outerShdw>
              </a:effectLst>
            </a:endParaRPr>
          </a:p>
        </p:txBody>
      </p:sp>
      <p:sp>
        <p:nvSpPr>
          <p:cNvPr id="35" name="Rechteck 106">
            <a:extLst>
              <a:ext uri="{FF2B5EF4-FFF2-40B4-BE49-F238E27FC236}">
                <a16:creationId xmlns:a16="http://schemas.microsoft.com/office/drawing/2014/main" id="{89BFCE46-86B4-4EDA-B276-A8A94C843F4F}"/>
              </a:ext>
            </a:extLst>
          </p:cNvPr>
          <p:cNvSpPr/>
          <p:nvPr/>
        </p:nvSpPr>
        <p:spPr bwMode="gray">
          <a:xfrm>
            <a:off x="9520859" y="4346619"/>
            <a:ext cx="1909271" cy="707886"/>
          </a:xfrm>
          <a:prstGeom prst="rect">
            <a:avLst/>
          </a:prstGeom>
        </p:spPr>
        <p:txBody>
          <a:bodyPr wrap="square">
            <a:spAutoFit/>
          </a:bodyPr>
          <a:lstStyle/>
          <a:p>
            <a:pPr algn="ctr"/>
            <a:r>
              <a:rPr lang="en-US" sz="1600" b="1" noProof="1">
                <a:solidFill>
                  <a:schemeClr val="bg1"/>
                </a:solidFill>
                <a:latin typeface="Calibri" pitchFamily="34" charset="0"/>
                <a:cs typeface="Calibri" pitchFamily="34" charset="0"/>
              </a:rPr>
              <a:t>Annoucned ROCS</a:t>
            </a:r>
            <a:r>
              <a:rPr lang="en-US" sz="1200" b="1" noProof="1">
                <a:solidFill>
                  <a:schemeClr val="bg1"/>
                </a:solidFill>
                <a:latin typeface="Calibri" pitchFamily="34" charset="0"/>
                <a:cs typeface="Calibri" pitchFamily="34" charset="0"/>
              </a:rPr>
              <a:t>:</a:t>
            </a:r>
          </a:p>
          <a:p>
            <a:pPr algn="ctr"/>
            <a:r>
              <a:rPr lang="en-US" sz="1200" b="1" noProof="1">
                <a:solidFill>
                  <a:schemeClr val="bg1"/>
                </a:solidFill>
                <a:latin typeface="Calibri" pitchFamily="34" charset="0"/>
                <a:cs typeface="Calibri" pitchFamily="34" charset="0"/>
              </a:rPr>
              <a:t>Payout 70% of </a:t>
            </a:r>
          </a:p>
          <a:p>
            <a:pPr algn="ctr"/>
            <a:r>
              <a:rPr lang="en-US" sz="1200" b="1" noProof="1">
                <a:solidFill>
                  <a:schemeClr val="bg1"/>
                </a:solidFill>
                <a:latin typeface="Calibri" pitchFamily="34" charset="0"/>
                <a:cs typeface="Calibri" pitchFamily="34" charset="0"/>
              </a:rPr>
              <a:t>Excess Cash Flow</a:t>
            </a:r>
            <a:endParaRPr lang="en-US" sz="1600" b="1" noProof="1">
              <a:solidFill>
                <a:schemeClr val="bg1"/>
              </a:solidFill>
              <a:latin typeface="Calibri" pitchFamily="34" charset="0"/>
              <a:cs typeface="Calibri" pitchFamily="34" charset="0"/>
            </a:endParaRPr>
          </a:p>
        </p:txBody>
      </p:sp>
      <p:sp>
        <p:nvSpPr>
          <p:cNvPr id="8" name="Rechteck 106">
            <a:extLst>
              <a:ext uri="{FF2B5EF4-FFF2-40B4-BE49-F238E27FC236}">
                <a16:creationId xmlns:a16="http://schemas.microsoft.com/office/drawing/2014/main" id="{F9F25DDA-5727-80A0-2031-B91D7F1E9DF5}"/>
              </a:ext>
            </a:extLst>
          </p:cNvPr>
          <p:cNvSpPr/>
          <p:nvPr/>
        </p:nvSpPr>
        <p:spPr bwMode="gray">
          <a:xfrm>
            <a:off x="9615771" y="6573695"/>
            <a:ext cx="3108979" cy="276999"/>
          </a:xfrm>
          <a:prstGeom prst="rect">
            <a:avLst/>
          </a:prstGeom>
        </p:spPr>
        <p:txBody>
          <a:bodyPr wrap="square">
            <a:spAutoFit/>
          </a:bodyPr>
          <a:lstStyle/>
          <a:p>
            <a:pPr algn="ctr"/>
            <a:r>
              <a:rPr lang="en-US" sz="1200" i="1" noProof="1">
                <a:latin typeface="Calibri" pitchFamily="34" charset="0"/>
                <a:cs typeface="Calibri" pitchFamily="34" charset="0"/>
              </a:rPr>
              <a:t>* per quarter dividend per share</a:t>
            </a:r>
            <a:endParaRPr lang="en-US" sz="1200" i="1" dirty="0"/>
          </a:p>
        </p:txBody>
      </p:sp>
    </p:spTree>
    <p:extLst>
      <p:ext uri="{BB962C8B-B14F-4D97-AF65-F5344CB8AC3E}">
        <p14:creationId xmlns:p14="http://schemas.microsoft.com/office/powerpoint/2010/main" val="41358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
                                        <p:tgtEl>
                                          <p:spTgt spid="36"/>
                                        </p:tgtEl>
                                      </p:cBhvr>
                                    </p:animEffect>
                                  </p:childTnLst>
                                </p:cTn>
                              </p:par>
                              <p:par>
                                <p:cTn id="8" presetID="8" presetClass="emph" presetSubtype="0" fill="hold" grpId="1" nodeType="withEffect">
                                  <p:stCondLst>
                                    <p:cond delay="0"/>
                                  </p:stCondLst>
                                  <p:childTnLst>
                                    <p:animRot by="-300000">
                                      <p:cBhvr>
                                        <p:cTn id="9" dur="10" fill="hold"/>
                                        <p:tgtEl>
                                          <p:spTgt spid="36"/>
                                        </p:tgtEl>
                                        <p:attrNameLst>
                                          <p:attrName>r</p:attrName>
                                        </p:attrNameLst>
                                      </p:cBhvr>
                                    </p:animRot>
                                  </p:childTnLst>
                                </p:cTn>
                              </p:par>
                              <p:par>
                                <p:cTn id="10" presetID="8" presetClass="emph" presetSubtype="0" decel="100000" fill="hold" grpId="2" nodeType="withEffect">
                                  <p:stCondLst>
                                    <p:cond delay="10"/>
                                  </p:stCondLst>
                                  <p:childTnLst>
                                    <p:animRot by="300000">
                                      <p:cBhvr>
                                        <p:cTn id="11" dur="600" fill="hold"/>
                                        <p:tgtEl>
                                          <p:spTgt spid="36"/>
                                        </p:tgtEl>
                                        <p:attrNameLst>
                                          <p:attrName>r</p:attrName>
                                        </p:attrNameLst>
                                      </p:cBhvr>
                                    </p:animRot>
                                  </p:childTnLst>
                                </p:cTn>
                              </p:par>
                              <p:par>
                                <p:cTn id="12" presetID="42" presetClass="path" presetSubtype="0" decel="100000" fill="hold" grpId="3" nodeType="withEffect">
                                  <p:stCondLst>
                                    <p:cond delay="10"/>
                                  </p:stCondLst>
                                  <p:childTnLst>
                                    <p:animMotion origin="layout" path="M -0.01354 -0.0375 L -1.875E-6 4.07407E-6 " pathEditMode="relative" rAng="0" ptsTypes="AA">
                                      <p:cBhvr>
                                        <p:cTn id="13" dur="600" fill="hold"/>
                                        <p:tgtEl>
                                          <p:spTgt spid="36"/>
                                        </p:tgtEl>
                                        <p:attrNameLst>
                                          <p:attrName>ppt_x</p:attrName>
                                          <p:attrName>ppt_y</p:attrName>
                                        </p:attrNameLst>
                                      </p:cBhvr>
                                      <p:rCtr x="67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6"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After Record</a:t>
            </a:r>
          </a:p>
        </p:txBody>
      </p:sp>
      <p:pic>
        <p:nvPicPr>
          <p:cNvPr id="4" name="Content Placeholder 11">
            <a:extLst>
              <a:ext uri="{FF2B5EF4-FFF2-40B4-BE49-F238E27FC236}">
                <a16:creationId xmlns:a16="http://schemas.microsoft.com/office/drawing/2014/main" id="{842C0511-DFC9-42FA-9B3F-D3DEE47E2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04" y="730448"/>
            <a:ext cx="6007067" cy="3278855"/>
          </a:xfrm>
          <a:prstGeom prst="rect">
            <a:avLst/>
          </a:prstGeom>
          <a:effectLst/>
        </p:spPr>
      </p:pic>
      <p:pic>
        <p:nvPicPr>
          <p:cNvPr id="5" name="Picture 4">
            <a:extLst>
              <a:ext uri="{FF2B5EF4-FFF2-40B4-BE49-F238E27FC236}">
                <a16:creationId xmlns:a16="http://schemas.microsoft.com/office/drawing/2014/main" id="{E80BA010-DEB9-493A-8035-08074B116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026" y="3357931"/>
            <a:ext cx="5535699" cy="3500069"/>
          </a:xfrm>
          <a:prstGeom prst="rect">
            <a:avLst/>
          </a:prstGeom>
        </p:spPr>
      </p:pic>
      <p:pic>
        <p:nvPicPr>
          <p:cNvPr id="6" name="Picture 5">
            <a:extLst>
              <a:ext uri="{FF2B5EF4-FFF2-40B4-BE49-F238E27FC236}">
                <a16:creationId xmlns:a16="http://schemas.microsoft.com/office/drawing/2014/main" id="{7E7E41B5-E1CE-41CC-B688-42B2193F44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026" y="915150"/>
            <a:ext cx="4249980" cy="2319241"/>
          </a:xfrm>
          <a:prstGeom prst="rect">
            <a:avLst/>
          </a:prstGeom>
        </p:spPr>
      </p:pic>
      <p:pic>
        <p:nvPicPr>
          <p:cNvPr id="8" name="Picture 7" descr="Text&#10;&#10;Description automatically generated">
            <a:extLst>
              <a:ext uri="{FF2B5EF4-FFF2-40B4-BE49-F238E27FC236}">
                <a16:creationId xmlns:a16="http://schemas.microsoft.com/office/drawing/2014/main" id="{73BA1D5E-C563-4CD3-8FE6-7008EE0BA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3826" y="4138788"/>
            <a:ext cx="4033837" cy="2550483"/>
          </a:xfrm>
          <a:prstGeom prst="rect">
            <a:avLst/>
          </a:prstGeom>
        </p:spPr>
      </p:pic>
    </p:spTree>
    <p:extLst>
      <p:ext uri="{BB962C8B-B14F-4D97-AF65-F5344CB8AC3E}">
        <p14:creationId xmlns:p14="http://schemas.microsoft.com/office/powerpoint/2010/main" val="396581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27996" y="949014"/>
            <a:ext cx="11621292" cy="709759"/>
          </a:xfrm>
          <a:prstGeom prst="rect">
            <a:avLst/>
          </a:prstGeom>
          <a:noFill/>
          <a:ln>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PHX is the Enabler</a:t>
            </a:r>
          </a:p>
        </p:txBody>
      </p:sp>
      <p:sp>
        <p:nvSpPr>
          <p:cNvPr id="17" name="Rectangle 16"/>
          <p:cNvSpPr/>
          <p:nvPr/>
        </p:nvSpPr>
        <p:spPr>
          <a:xfrm>
            <a:off x="921620" y="3686390"/>
            <a:ext cx="2840415" cy="1303361"/>
          </a:xfrm>
          <a:prstGeom prst="rect">
            <a:avLst/>
          </a:prstGeom>
          <a:gradFill rotWithShape="0">
            <a:gsLst>
              <a:gs pos="0">
                <a:schemeClr val="accent1">
                  <a:shade val="51000"/>
                  <a:satMod val="130000"/>
                </a:schemeClr>
              </a:gs>
              <a:gs pos="43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tx1">
              <a:hueOff val="0"/>
              <a:satOff val="0"/>
              <a:lumOff val="0"/>
              <a:alphaOff val="0"/>
            </a:schemeClr>
          </a:fontRef>
        </p:style>
      </p:sp>
      <p:sp>
        <p:nvSpPr>
          <p:cNvPr id="18" name="TextBox 17"/>
          <p:cNvSpPr txBox="1"/>
          <p:nvPr/>
        </p:nvSpPr>
        <p:spPr>
          <a:xfrm>
            <a:off x="993874" y="3652834"/>
            <a:ext cx="2840415" cy="12446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293" tIns="54293" rIns="54293" bIns="54293" numCol="1" spcCol="1270" anchor="t" anchorCtr="0">
            <a:noAutofit/>
          </a:bodyPr>
          <a:lstStyle/>
          <a:p>
            <a:pPr defTabSz="633413">
              <a:lnSpc>
                <a:spcPct val="90000"/>
              </a:lnSpc>
              <a:spcBef>
                <a:spcPct val="0"/>
              </a:spcBef>
              <a:spcAft>
                <a:spcPts val="450"/>
              </a:spcAft>
            </a:pPr>
            <a:r>
              <a:rPr lang="en-US" sz="1425" b="1" cap="all" dirty="0">
                <a:solidFill>
                  <a:schemeClr val="bg1"/>
                </a:solidFill>
                <a:effectLst>
                  <a:outerShdw blurRad="38100" dist="38100" dir="2700000" algn="tl">
                    <a:srgbClr val="000000">
                      <a:alpha val="43137"/>
                    </a:srgbClr>
                  </a:outerShdw>
                </a:effectLst>
              </a:rPr>
              <a:t>Velocity </a:t>
            </a:r>
            <a:br>
              <a:rPr lang="en-US" sz="1425" b="1" cap="all" dirty="0">
                <a:solidFill>
                  <a:schemeClr val="bg1"/>
                </a:solidFill>
                <a:effectLst>
                  <a:outerShdw blurRad="38100" dist="38100" dir="2700000" algn="tl">
                    <a:srgbClr val="000000">
                      <a:alpha val="43137"/>
                    </a:srgbClr>
                  </a:outerShdw>
                </a:effectLst>
              </a:rPr>
            </a:br>
            <a:r>
              <a:rPr lang="en-US" sz="1425" b="1" cap="all" dirty="0">
                <a:solidFill>
                  <a:schemeClr val="bg1"/>
                </a:solidFill>
                <a:effectLst>
                  <a:outerShdw blurRad="38100" dist="38100" dir="2700000" algn="tl">
                    <a:srgbClr val="000000">
                      <a:alpha val="43137"/>
                    </a:srgbClr>
                  </a:outerShdw>
                </a:effectLst>
              </a:rPr>
              <a:t>Real-Time System</a:t>
            </a:r>
            <a:br>
              <a:rPr lang="en-US" sz="1200" dirty="0"/>
            </a:br>
            <a:r>
              <a:rPr lang="en-US" sz="1350" i="1" dirty="0">
                <a:solidFill>
                  <a:schemeClr val="accent6">
                    <a:lumMod val="20000"/>
                    <a:lumOff val="80000"/>
                  </a:schemeClr>
                </a:solidFill>
                <a:cs typeface="Arial" charset="0"/>
              </a:rPr>
              <a:t>New generation MWD system, with improved reliability, unified telemetry, faster data rates, and advanced measurements </a:t>
            </a:r>
            <a:br>
              <a:rPr lang="en-US" sz="1350" i="1" dirty="0">
                <a:solidFill>
                  <a:schemeClr val="accent6">
                    <a:lumMod val="20000"/>
                    <a:lumOff val="80000"/>
                  </a:schemeClr>
                </a:solidFill>
                <a:cs typeface="Arial" charset="0"/>
              </a:rPr>
            </a:br>
            <a:endParaRPr lang="en-US" sz="1350" i="1" dirty="0">
              <a:solidFill>
                <a:schemeClr val="accent6">
                  <a:lumMod val="20000"/>
                  <a:lumOff val="80000"/>
                </a:schemeClr>
              </a:solidFill>
            </a:endParaRPr>
          </a:p>
        </p:txBody>
      </p:sp>
      <p:sp>
        <p:nvSpPr>
          <p:cNvPr id="15" name="Rectangle 14"/>
          <p:cNvSpPr/>
          <p:nvPr/>
        </p:nvSpPr>
        <p:spPr>
          <a:xfrm>
            <a:off x="4672704" y="3691127"/>
            <a:ext cx="2837461" cy="1304796"/>
          </a:xfrm>
          <a:prstGeom prst="rect">
            <a:avLst/>
          </a:prstGeom>
          <a:gradFill rotWithShape="0">
            <a:gsLst>
              <a:gs pos="0">
                <a:schemeClr val="accent4">
                  <a:shade val="51000"/>
                  <a:satMod val="130000"/>
                </a:schemeClr>
              </a:gs>
              <a:gs pos="59000">
                <a:schemeClr val="accent4">
                  <a:shade val="93000"/>
                  <a:satMod val="130000"/>
                </a:schemeClr>
              </a:gs>
              <a:gs pos="100000">
                <a:schemeClr val="accent4">
                  <a:shade val="94000"/>
                  <a:satMod val="135000"/>
                </a:schemeClr>
              </a:gs>
            </a:gsLst>
          </a:gradFill>
          <a:ln>
            <a:noFill/>
          </a:ln>
        </p:spPr>
        <p:style>
          <a:lnRef idx="1">
            <a:schemeClr val="accent4"/>
          </a:lnRef>
          <a:fillRef idx="3">
            <a:schemeClr val="accent4"/>
          </a:fillRef>
          <a:effectRef idx="2">
            <a:schemeClr val="accent4"/>
          </a:effectRef>
          <a:fontRef idx="minor">
            <a:schemeClr val="tx1">
              <a:hueOff val="0"/>
              <a:satOff val="0"/>
              <a:lumOff val="0"/>
              <a:alphaOff val="0"/>
            </a:schemeClr>
          </a:fontRef>
        </p:style>
      </p:sp>
      <p:sp>
        <p:nvSpPr>
          <p:cNvPr id="16" name="TextBox 15"/>
          <p:cNvSpPr txBox="1"/>
          <p:nvPr/>
        </p:nvSpPr>
        <p:spPr>
          <a:xfrm>
            <a:off x="4711338" y="3657571"/>
            <a:ext cx="2803913" cy="12460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425" b="1" cap="all" dirty="0">
                <a:solidFill>
                  <a:schemeClr val="bg1"/>
                </a:solidFill>
                <a:effectLst>
                  <a:outerShdw blurRad="38100" dist="38100" dir="2700000" algn="tl">
                    <a:srgbClr val="000000">
                      <a:alpha val="43137"/>
                    </a:srgbClr>
                  </a:outerShdw>
                </a:effectLst>
                <a:cs typeface="Arial" charset="0"/>
              </a:rPr>
              <a:t>Atlas Performance Drilling Motors</a:t>
            </a:r>
            <a:br>
              <a:rPr lang="en-US" sz="1200" b="1" i="1" cap="all" dirty="0">
                <a:solidFill>
                  <a:schemeClr val="accent2"/>
                </a:solidFill>
                <a:cs typeface="Arial" charset="0"/>
              </a:rPr>
            </a:br>
            <a:r>
              <a:rPr lang="en-US" sz="1350" i="1" dirty="0">
                <a:solidFill>
                  <a:schemeClr val="accent6">
                    <a:lumMod val="20000"/>
                    <a:lumOff val="80000"/>
                  </a:schemeClr>
                </a:solidFill>
              </a:rPr>
              <a:t>Engineered to be the most powerful motor and deliver  unmatched performance on high specification drilling rigs</a:t>
            </a:r>
          </a:p>
        </p:txBody>
      </p:sp>
      <p:sp>
        <p:nvSpPr>
          <p:cNvPr id="13" name="Rectangle 12"/>
          <p:cNvSpPr/>
          <p:nvPr/>
        </p:nvSpPr>
        <p:spPr>
          <a:xfrm>
            <a:off x="8541506" y="3705986"/>
            <a:ext cx="2832318" cy="1304796"/>
          </a:xfrm>
          <a:prstGeom prst="rect">
            <a:avLst/>
          </a:prstGeom>
          <a:gradFill rotWithShape="0">
            <a:gsLst>
              <a:gs pos="0">
                <a:schemeClr val="accent5">
                  <a:shade val="51000"/>
                  <a:satMod val="130000"/>
                </a:schemeClr>
              </a:gs>
              <a:gs pos="44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tx1">
              <a:hueOff val="0"/>
              <a:satOff val="0"/>
              <a:lumOff val="0"/>
              <a:alphaOff val="0"/>
            </a:schemeClr>
          </a:fontRef>
        </p:style>
      </p:sp>
      <p:sp>
        <p:nvSpPr>
          <p:cNvPr id="14" name="TextBox 13"/>
          <p:cNvSpPr txBox="1"/>
          <p:nvPr/>
        </p:nvSpPr>
        <p:spPr>
          <a:xfrm>
            <a:off x="8562668" y="3672430"/>
            <a:ext cx="2824221" cy="12460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425" b="1" cap="all" dirty="0">
                <a:solidFill>
                  <a:schemeClr val="bg1"/>
                </a:solidFill>
                <a:effectLst>
                  <a:outerShdw blurRad="38100" dist="38100" dir="2700000" algn="tl">
                    <a:srgbClr val="000000">
                      <a:alpha val="43137"/>
                    </a:srgbClr>
                  </a:outerShdw>
                </a:effectLst>
                <a:cs typeface="Arial" charset="0"/>
              </a:rPr>
              <a:t>PowerDrive Orbit</a:t>
            </a:r>
            <a:br>
              <a:rPr lang="en-US" sz="1425" b="1" cap="all" dirty="0">
                <a:solidFill>
                  <a:schemeClr val="bg1"/>
                </a:solidFill>
                <a:effectLst>
                  <a:outerShdw blurRad="38100" dist="38100" dir="2700000" algn="tl">
                    <a:srgbClr val="000000">
                      <a:alpha val="43137"/>
                    </a:srgbClr>
                  </a:outerShdw>
                </a:effectLst>
                <a:cs typeface="Arial" charset="0"/>
              </a:rPr>
            </a:br>
            <a:r>
              <a:rPr lang="en-US" sz="1425" b="1" cap="all" dirty="0">
                <a:solidFill>
                  <a:schemeClr val="bg1"/>
                </a:solidFill>
                <a:effectLst>
                  <a:outerShdw blurRad="38100" dist="38100" dir="2700000" algn="tl">
                    <a:srgbClr val="000000">
                      <a:alpha val="43137"/>
                    </a:srgbClr>
                  </a:outerShdw>
                </a:effectLst>
                <a:cs typeface="Arial" charset="0"/>
              </a:rPr>
              <a:t>RSS</a:t>
            </a:r>
            <a:br>
              <a:rPr lang="en-US" sz="1200" b="1" i="1" cap="all" dirty="0">
                <a:solidFill>
                  <a:schemeClr val="accent3">
                    <a:lumMod val="50000"/>
                  </a:schemeClr>
                </a:solidFill>
                <a:effectLst>
                  <a:outerShdw blurRad="38100" dist="38100" dir="2700000" algn="tl">
                    <a:srgbClr val="000000">
                      <a:alpha val="43137"/>
                    </a:srgbClr>
                  </a:outerShdw>
                </a:effectLst>
                <a:cs typeface="Arial" charset="0"/>
              </a:rPr>
            </a:br>
            <a:r>
              <a:rPr lang="en-US" sz="1350" i="1" dirty="0">
                <a:solidFill>
                  <a:schemeClr val="accent6">
                    <a:lumMod val="20000"/>
                    <a:lumOff val="80000"/>
                  </a:schemeClr>
                </a:solidFill>
                <a:cs typeface="Arial" charset="0"/>
              </a:rPr>
              <a:t>The industry’s leading RSS technology, with ability to steer the well without pausing the drill string rotation for </a:t>
            </a:r>
            <a:br>
              <a:rPr lang="en-US" sz="1350" i="1" dirty="0">
                <a:solidFill>
                  <a:schemeClr val="accent6">
                    <a:lumMod val="20000"/>
                    <a:lumOff val="80000"/>
                  </a:schemeClr>
                </a:solidFill>
                <a:cs typeface="Arial" charset="0"/>
              </a:rPr>
            </a:br>
            <a:r>
              <a:rPr lang="en-US" sz="1350" i="1" dirty="0">
                <a:solidFill>
                  <a:schemeClr val="accent6">
                    <a:lumMod val="20000"/>
                    <a:lumOff val="80000"/>
                  </a:schemeClr>
                </a:solidFill>
                <a:cs typeface="Arial" charset="0"/>
              </a:rPr>
              <a:t>faster drilling</a:t>
            </a:r>
            <a:endParaRPr lang="en-US" sz="1350" i="1" dirty="0">
              <a:solidFill>
                <a:schemeClr val="accent6">
                  <a:lumMod val="20000"/>
                  <a:lumOff val="80000"/>
                </a:schemeClr>
              </a:solidFill>
              <a:effectLst>
                <a:outerShdw blurRad="38100" dist="38100" dir="2700000" algn="tl">
                  <a:srgbClr val="000000">
                    <a:alpha val="43137"/>
                  </a:srgbClr>
                </a:outerShdw>
              </a:effectLst>
            </a:endParaRPr>
          </a:p>
        </p:txBody>
      </p:sp>
      <p:sp>
        <p:nvSpPr>
          <p:cNvPr id="4" name="Rectangle 3"/>
          <p:cNvSpPr/>
          <p:nvPr/>
        </p:nvSpPr>
        <p:spPr>
          <a:xfrm>
            <a:off x="427996" y="985204"/>
            <a:ext cx="11504645" cy="823302"/>
          </a:xfrm>
          <a:prstGeom prst="rect">
            <a:avLst/>
          </a:prstGeom>
        </p:spPr>
        <p:txBody>
          <a:bodyPr wrap="square">
            <a:spAutoFit/>
          </a:bodyPr>
          <a:lstStyle/>
          <a:p>
            <a:pPr algn="ctr">
              <a:lnSpc>
                <a:spcPts val="1875"/>
              </a:lnSpc>
            </a:pPr>
            <a:r>
              <a:rPr lang="en-US" b="1" i="1" cap="all" dirty="0">
                <a:solidFill>
                  <a:schemeClr val="accent1"/>
                </a:solidFill>
              </a:rPr>
              <a:t>Premium Technology Fleet is comprised of the industry’s top technologies, cannot be outperformed</a:t>
            </a:r>
          </a:p>
          <a:p>
            <a:pPr algn="ctr">
              <a:lnSpc>
                <a:spcPts val="1875"/>
              </a:lnSpc>
            </a:pPr>
            <a:r>
              <a:rPr lang="en-US" b="1" i="1" cap="all" dirty="0">
                <a:solidFill>
                  <a:schemeClr val="accent2"/>
                </a:solidFill>
              </a:rPr>
              <a:t>Designed, developed, manufactured, and Operated by Phx</a:t>
            </a:r>
          </a:p>
          <a:p>
            <a:pPr algn="ctr">
              <a:lnSpc>
                <a:spcPts val="1875"/>
              </a:lnSpc>
            </a:pPr>
            <a:endParaRPr lang="en-US" sz="1650" b="1" i="1" cap="all" dirty="0">
              <a:solidFill>
                <a:schemeClr val="accent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70" y="1768777"/>
            <a:ext cx="2837095" cy="186919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454" y="1768777"/>
            <a:ext cx="2837095" cy="18691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83" y="1783636"/>
            <a:ext cx="2837095" cy="1869198"/>
          </a:xfrm>
          <a:prstGeom prst="rect">
            <a:avLst/>
          </a:prstGeom>
        </p:spPr>
      </p:pic>
      <p:sp>
        <p:nvSpPr>
          <p:cNvPr id="32" name="Oval 31">
            <a:extLst>
              <a:ext uri="{FF2B5EF4-FFF2-40B4-BE49-F238E27FC236}">
                <a16:creationId xmlns:a16="http://schemas.microsoft.com/office/drawing/2014/main" id="{6E333870-5DBE-47B2-B5ED-DDE6E841DC86}"/>
              </a:ext>
            </a:extLst>
          </p:cNvPr>
          <p:cNvSpPr/>
          <p:nvPr/>
        </p:nvSpPr>
        <p:spPr>
          <a:xfrm>
            <a:off x="2905624" y="4762419"/>
            <a:ext cx="914400" cy="914401"/>
          </a:xfrm>
          <a:prstGeom prst="ellipse">
            <a:avLst/>
          </a:prstGeom>
          <a:blipFill>
            <a:blip r:embed="rId6" cstate="print">
              <a:extLst>
                <a:ext uri="{28A0092B-C50C-407E-A947-70E740481C1C}">
                  <a14:useLocalDpi xmlns:a14="http://schemas.microsoft.com/office/drawing/2010/main" val="0"/>
                </a:ext>
              </a:extLst>
            </a:blip>
            <a:stretch>
              <a:fillRect l="-37539" t="-10357" r="-10783" b="-35507"/>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38" name="Oval 37">
            <a:extLst>
              <a:ext uri="{FF2B5EF4-FFF2-40B4-BE49-F238E27FC236}">
                <a16:creationId xmlns:a16="http://schemas.microsoft.com/office/drawing/2014/main" id="{74C03280-DC15-465C-BD9F-70C2CC0128B0}"/>
              </a:ext>
            </a:extLst>
          </p:cNvPr>
          <p:cNvSpPr/>
          <p:nvPr/>
        </p:nvSpPr>
        <p:spPr>
          <a:xfrm>
            <a:off x="6682974" y="4762418"/>
            <a:ext cx="914400" cy="914400"/>
          </a:xfrm>
          <a:prstGeom prst="ellipse">
            <a:avLst/>
          </a:prstGeom>
          <a:blipFill>
            <a:blip r:embed="rId7" cstate="print">
              <a:extLst>
                <a:ext uri="{28A0092B-C50C-407E-A947-70E740481C1C}">
                  <a14:useLocalDpi xmlns:a14="http://schemas.microsoft.com/office/drawing/2010/main" val="0"/>
                </a:ext>
              </a:extLst>
            </a:blip>
            <a:stretch>
              <a:fillRect l="-29114" t="-57796" r="-28538" b="14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39" name="Oval 38">
            <a:extLst>
              <a:ext uri="{FF2B5EF4-FFF2-40B4-BE49-F238E27FC236}">
                <a16:creationId xmlns:a16="http://schemas.microsoft.com/office/drawing/2014/main" id="{B1A6E6E8-78DF-4A20-B702-E8733EF2FF64}"/>
              </a:ext>
            </a:extLst>
          </p:cNvPr>
          <p:cNvSpPr/>
          <p:nvPr/>
        </p:nvSpPr>
        <p:spPr>
          <a:xfrm>
            <a:off x="10638035" y="4777277"/>
            <a:ext cx="914400" cy="914400"/>
          </a:xfrm>
          <a:prstGeom prst="ellipse">
            <a:avLst/>
          </a:prstGeom>
          <a:blipFill>
            <a:blip r:embed="rId8" cstate="print">
              <a:extLst>
                <a:ext uri="{28A0092B-C50C-407E-A947-70E740481C1C}">
                  <a14:useLocalDpi xmlns:a14="http://schemas.microsoft.com/office/drawing/2010/main" val="0"/>
                </a:ext>
              </a:extLst>
            </a:blip>
            <a:stretch>
              <a:fillRect l="4" t="-441" r="-4" b="441"/>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grpSp>
        <p:nvGrpSpPr>
          <p:cNvPr id="19" name="Group 18">
            <a:extLst>
              <a:ext uri="{FF2B5EF4-FFF2-40B4-BE49-F238E27FC236}">
                <a16:creationId xmlns:a16="http://schemas.microsoft.com/office/drawing/2014/main" id="{129AF9AD-FF0A-405C-BDB9-C2E1635E2A71}"/>
              </a:ext>
            </a:extLst>
          </p:cNvPr>
          <p:cNvGrpSpPr/>
          <p:nvPr/>
        </p:nvGrpSpPr>
        <p:grpSpPr>
          <a:xfrm>
            <a:off x="4642752" y="4945229"/>
            <a:ext cx="2267598" cy="1374255"/>
            <a:chOff x="6427983" y="-155886"/>
            <a:chExt cx="1962561" cy="1888709"/>
          </a:xfrm>
        </p:grpSpPr>
        <p:sp>
          <p:nvSpPr>
            <p:cNvPr id="21" name="TextBox 20">
              <a:extLst>
                <a:ext uri="{FF2B5EF4-FFF2-40B4-BE49-F238E27FC236}">
                  <a16:creationId xmlns:a16="http://schemas.microsoft.com/office/drawing/2014/main" id="{2844DAC4-1215-4B8C-A365-6C00865721C0}"/>
                </a:ext>
              </a:extLst>
            </p:cNvPr>
            <p:cNvSpPr txBox="1"/>
            <p:nvPr/>
          </p:nvSpPr>
          <p:spPr>
            <a:xfrm>
              <a:off x="6427983" y="-155886"/>
              <a:ext cx="563549" cy="634490"/>
            </a:xfrm>
            <a:prstGeom prst="rect">
              <a:avLst/>
            </a:prstGeom>
            <a:noFill/>
          </p:spPr>
          <p:txBody>
            <a:bodyPr wrap="none" rtlCol="0">
              <a:spAutoFit/>
            </a:bodyPr>
            <a:lstStyle/>
            <a:p>
              <a:r>
                <a:rPr lang="en-US" sz="2400" dirty="0">
                  <a:solidFill>
                    <a:schemeClr val="accent4"/>
                  </a:solidFill>
                </a:rPr>
                <a:t>720</a:t>
              </a:r>
            </a:p>
          </p:txBody>
        </p:sp>
        <p:sp>
          <p:nvSpPr>
            <p:cNvPr id="24" name="TextBox 23">
              <a:extLst>
                <a:ext uri="{FF2B5EF4-FFF2-40B4-BE49-F238E27FC236}">
                  <a16:creationId xmlns:a16="http://schemas.microsoft.com/office/drawing/2014/main" id="{9E34149D-8066-4890-9197-DB2CBD8776C8}"/>
                </a:ext>
              </a:extLst>
            </p:cNvPr>
            <p:cNvSpPr txBox="1"/>
            <p:nvPr/>
          </p:nvSpPr>
          <p:spPr>
            <a:xfrm>
              <a:off x="6428106" y="252347"/>
              <a:ext cx="1962438" cy="1480476"/>
            </a:xfrm>
            <a:prstGeom prst="rect">
              <a:avLst/>
            </a:prstGeom>
            <a:noFill/>
          </p:spPr>
          <p:txBody>
            <a:bodyPr wrap="square" rtlCol="0">
              <a:spAutoFit/>
            </a:bodyPr>
            <a:lstStyle/>
            <a:p>
              <a:r>
                <a:rPr lang="en-US" sz="1400" dirty="0">
                  <a:solidFill>
                    <a:schemeClr val="accent4"/>
                  </a:solidFill>
                </a:rPr>
                <a:t>Atlas Drilling Motors</a:t>
              </a:r>
            </a:p>
            <a:p>
              <a:r>
                <a:rPr lang="en-US" sz="1200" dirty="0">
                  <a:solidFill>
                    <a:schemeClr val="accent4"/>
                  </a:solidFill>
                </a:rPr>
                <a:t>2018   178 Atlas</a:t>
              </a:r>
            </a:p>
            <a:p>
              <a:r>
                <a:rPr lang="en-US" sz="1200" dirty="0">
                  <a:solidFill>
                    <a:schemeClr val="accent4"/>
                  </a:solidFill>
                </a:rPr>
                <a:t>2020   396 Atlas</a:t>
              </a:r>
            </a:p>
            <a:p>
              <a:r>
                <a:rPr lang="en-US" sz="1200" dirty="0">
                  <a:solidFill>
                    <a:schemeClr val="accent4"/>
                  </a:solidFill>
                </a:rPr>
                <a:t>2021   456 Atlas</a:t>
              </a:r>
            </a:p>
            <a:p>
              <a:r>
                <a:rPr lang="en-US" sz="1200" dirty="0">
                  <a:solidFill>
                    <a:schemeClr val="accent4"/>
                  </a:solidFill>
                </a:rPr>
                <a:t>2022   647 Atlas</a:t>
              </a:r>
            </a:p>
          </p:txBody>
        </p:sp>
      </p:grpSp>
      <p:grpSp>
        <p:nvGrpSpPr>
          <p:cNvPr id="28" name="Group 27">
            <a:extLst>
              <a:ext uri="{FF2B5EF4-FFF2-40B4-BE49-F238E27FC236}">
                <a16:creationId xmlns:a16="http://schemas.microsoft.com/office/drawing/2014/main" id="{50B568C9-C83C-4BCF-BC28-49077E00E22E}"/>
              </a:ext>
            </a:extLst>
          </p:cNvPr>
          <p:cNvGrpSpPr/>
          <p:nvPr/>
        </p:nvGrpSpPr>
        <p:grpSpPr>
          <a:xfrm>
            <a:off x="8474017" y="4939632"/>
            <a:ext cx="2629690" cy="1347412"/>
            <a:chOff x="6652470" y="528506"/>
            <a:chExt cx="3527317" cy="1851819"/>
          </a:xfrm>
        </p:grpSpPr>
        <p:sp>
          <p:nvSpPr>
            <p:cNvPr id="29" name="TextBox 28">
              <a:extLst>
                <a:ext uri="{FF2B5EF4-FFF2-40B4-BE49-F238E27FC236}">
                  <a16:creationId xmlns:a16="http://schemas.microsoft.com/office/drawing/2014/main" id="{E62AF539-E3CC-4FB2-9D75-B6C7B0013596}"/>
                </a:ext>
              </a:extLst>
            </p:cNvPr>
            <p:cNvSpPr txBox="1"/>
            <p:nvPr/>
          </p:nvSpPr>
          <p:spPr>
            <a:xfrm>
              <a:off x="6652470" y="528506"/>
              <a:ext cx="664835" cy="634490"/>
            </a:xfrm>
            <a:prstGeom prst="rect">
              <a:avLst/>
            </a:prstGeom>
            <a:noFill/>
          </p:spPr>
          <p:txBody>
            <a:bodyPr wrap="none" rtlCol="0">
              <a:spAutoFit/>
            </a:bodyPr>
            <a:lstStyle/>
            <a:p>
              <a:r>
                <a:rPr lang="en-US" sz="2400" dirty="0">
                  <a:solidFill>
                    <a:schemeClr val="accent5">
                      <a:lumMod val="40000"/>
                      <a:lumOff val="60000"/>
                    </a:schemeClr>
                  </a:solidFill>
                </a:rPr>
                <a:t>51</a:t>
              </a:r>
            </a:p>
          </p:txBody>
        </p:sp>
        <p:sp>
          <p:nvSpPr>
            <p:cNvPr id="30" name="TextBox 29">
              <a:extLst>
                <a:ext uri="{FF2B5EF4-FFF2-40B4-BE49-F238E27FC236}">
                  <a16:creationId xmlns:a16="http://schemas.microsoft.com/office/drawing/2014/main" id="{F5CCDC5C-69CB-4BA9-B861-EF34B9DF3E55}"/>
                </a:ext>
              </a:extLst>
            </p:cNvPr>
            <p:cNvSpPr txBox="1"/>
            <p:nvPr/>
          </p:nvSpPr>
          <p:spPr>
            <a:xfrm>
              <a:off x="6692679" y="942148"/>
              <a:ext cx="3487108" cy="1438177"/>
            </a:xfrm>
            <a:prstGeom prst="rect">
              <a:avLst/>
            </a:prstGeom>
            <a:noFill/>
          </p:spPr>
          <p:txBody>
            <a:bodyPr wrap="square" rtlCol="0">
              <a:spAutoFit/>
            </a:bodyPr>
            <a:lstStyle/>
            <a:p>
              <a:r>
                <a:rPr lang="en-US" sz="1400" dirty="0">
                  <a:solidFill>
                    <a:schemeClr val="accent5">
                      <a:lumMod val="40000"/>
                      <a:lumOff val="60000"/>
                    </a:schemeClr>
                  </a:solidFill>
                </a:rPr>
                <a:t>Rotary Steerable Systems</a:t>
              </a:r>
            </a:p>
            <a:p>
              <a:r>
                <a:rPr lang="en-US" sz="1200" dirty="0">
                  <a:solidFill>
                    <a:schemeClr val="accent5">
                      <a:lumMod val="40000"/>
                      <a:lumOff val="60000"/>
                    </a:schemeClr>
                  </a:solidFill>
                </a:rPr>
                <a:t>2018 </a:t>
              </a:r>
              <a:r>
                <a:rPr lang="en-US" sz="1200" dirty="0">
                  <a:solidFill>
                    <a:schemeClr val="accent6"/>
                  </a:solidFill>
                </a:rPr>
                <a:t>     6 RSS</a:t>
              </a:r>
            </a:p>
            <a:p>
              <a:r>
                <a:rPr lang="en-US" sz="1200" dirty="0">
                  <a:solidFill>
                    <a:schemeClr val="accent6"/>
                  </a:solidFill>
                </a:rPr>
                <a:t>2020    18 RSS</a:t>
              </a:r>
            </a:p>
            <a:p>
              <a:r>
                <a:rPr lang="en-US" sz="1200" dirty="0">
                  <a:solidFill>
                    <a:schemeClr val="accent6"/>
                  </a:solidFill>
                </a:rPr>
                <a:t>2021    33 RSS</a:t>
              </a:r>
            </a:p>
            <a:p>
              <a:r>
                <a:rPr lang="en-US" sz="1200" dirty="0">
                  <a:solidFill>
                    <a:schemeClr val="accent6"/>
                  </a:solidFill>
                </a:rPr>
                <a:t>2022    51 RSS</a:t>
              </a:r>
            </a:p>
          </p:txBody>
        </p:sp>
      </p:grpSp>
      <p:sp>
        <p:nvSpPr>
          <p:cNvPr id="31" name="Rectangle 30">
            <a:extLst>
              <a:ext uri="{FF2B5EF4-FFF2-40B4-BE49-F238E27FC236}">
                <a16:creationId xmlns:a16="http://schemas.microsoft.com/office/drawing/2014/main" id="{B20A82AF-C0A9-43C9-8632-A819AAA566B2}"/>
              </a:ext>
            </a:extLst>
          </p:cNvPr>
          <p:cNvSpPr/>
          <p:nvPr/>
        </p:nvSpPr>
        <p:spPr>
          <a:xfrm rot="5400000">
            <a:off x="6746041" y="1325672"/>
            <a:ext cx="461665" cy="10709558"/>
          </a:xfrm>
          <a:prstGeom prst="rect">
            <a:avLst/>
          </a:prstGeom>
          <a:gradFill>
            <a:gsLst>
              <a:gs pos="2083">
                <a:schemeClr val="bg1">
                  <a:alpha val="0"/>
                </a:schemeClr>
              </a:gs>
              <a:gs pos="23000">
                <a:schemeClr val="tx2">
                  <a:lumMod val="20000"/>
                  <a:lumOff val="80000"/>
                </a:schemeClr>
              </a:gs>
              <a:gs pos="60000">
                <a:schemeClr val="accent2">
                  <a:lumMod val="40000"/>
                  <a:lumOff val="60000"/>
                </a:schemeClr>
              </a:gs>
              <a:gs pos="100000">
                <a:schemeClr val="accent2">
                  <a:lumMod val="60000"/>
                  <a:lumOff val="40000"/>
                  <a:alpha val="38000"/>
                </a:schemeClr>
              </a:gs>
            </a:gsLst>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AC0DEEE-F9FF-41A2-A91B-D69E8D6649A0}"/>
              </a:ext>
            </a:extLst>
          </p:cNvPr>
          <p:cNvSpPr txBox="1"/>
          <p:nvPr/>
        </p:nvSpPr>
        <p:spPr>
          <a:xfrm>
            <a:off x="2621957" y="6450277"/>
            <a:ext cx="9709696" cy="369332"/>
          </a:xfrm>
          <a:prstGeom prst="rect">
            <a:avLst/>
          </a:prstGeom>
          <a:noFill/>
        </p:spPr>
        <p:txBody>
          <a:bodyPr wrap="square">
            <a:spAutoFit/>
          </a:bodyPr>
          <a:lstStyle/>
          <a:p>
            <a:pPr algn="r">
              <a:spcAft>
                <a:spcPts val="450"/>
              </a:spcAft>
              <a:defRPr/>
            </a:pPr>
            <a:r>
              <a:rPr lang="en-US" b="1" i="1" cap="all" dirty="0">
                <a:solidFill>
                  <a:schemeClr val="tx1">
                    <a:lumMod val="65000"/>
                    <a:lumOff val="35000"/>
                  </a:schemeClr>
                </a:solidFill>
              </a:rPr>
              <a:t>2023 Capital Expenditure Budget of $61.5 million dedicated to expanding these fleets</a:t>
            </a:r>
          </a:p>
        </p:txBody>
      </p:sp>
      <p:grpSp>
        <p:nvGrpSpPr>
          <p:cNvPr id="34" name="Group 33">
            <a:extLst>
              <a:ext uri="{FF2B5EF4-FFF2-40B4-BE49-F238E27FC236}">
                <a16:creationId xmlns:a16="http://schemas.microsoft.com/office/drawing/2014/main" id="{094F5FF6-A4F3-8955-DE11-352907F91AFF}"/>
              </a:ext>
            </a:extLst>
          </p:cNvPr>
          <p:cNvGrpSpPr/>
          <p:nvPr/>
        </p:nvGrpSpPr>
        <p:grpSpPr>
          <a:xfrm>
            <a:off x="1053728" y="4913583"/>
            <a:ext cx="1473271" cy="1618650"/>
            <a:chOff x="4781638" y="-281864"/>
            <a:chExt cx="2634879" cy="2966127"/>
          </a:xfrm>
        </p:grpSpPr>
        <p:sp>
          <p:nvSpPr>
            <p:cNvPr id="35" name="TextBox 34">
              <a:extLst>
                <a:ext uri="{FF2B5EF4-FFF2-40B4-BE49-F238E27FC236}">
                  <a16:creationId xmlns:a16="http://schemas.microsoft.com/office/drawing/2014/main" id="{62C75318-B16A-511C-876A-CB6F6C0BC526}"/>
                </a:ext>
              </a:extLst>
            </p:cNvPr>
            <p:cNvSpPr txBox="1"/>
            <p:nvPr/>
          </p:nvSpPr>
          <p:spPr>
            <a:xfrm>
              <a:off x="4790344" y="-281864"/>
              <a:ext cx="1310746" cy="958785"/>
            </a:xfrm>
            <a:prstGeom prst="rect">
              <a:avLst/>
            </a:prstGeom>
            <a:noFill/>
          </p:spPr>
          <p:txBody>
            <a:bodyPr wrap="none" rtlCol="0">
              <a:spAutoFit/>
            </a:bodyPr>
            <a:lstStyle/>
            <a:p>
              <a:r>
                <a:rPr lang="en-US" sz="2800" dirty="0">
                  <a:solidFill>
                    <a:schemeClr val="accent1"/>
                  </a:solidFill>
                </a:rPr>
                <a:t>112</a:t>
              </a:r>
            </a:p>
          </p:txBody>
        </p:sp>
        <p:sp>
          <p:nvSpPr>
            <p:cNvPr id="36" name="TextBox 35">
              <a:extLst>
                <a:ext uri="{FF2B5EF4-FFF2-40B4-BE49-F238E27FC236}">
                  <a16:creationId xmlns:a16="http://schemas.microsoft.com/office/drawing/2014/main" id="{A42DF934-8399-C55D-3681-6B9A8CE186E2}"/>
                </a:ext>
              </a:extLst>
            </p:cNvPr>
            <p:cNvSpPr txBox="1"/>
            <p:nvPr/>
          </p:nvSpPr>
          <p:spPr>
            <a:xfrm>
              <a:off x="4781638" y="400099"/>
              <a:ext cx="2634879" cy="2284164"/>
            </a:xfrm>
            <a:prstGeom prst="rect">
              <a:avLst/>
            </a:prstGeom>
            <a:noFill/>
          </p:spPr>
          <p:txBody>
            <a:bodyPr wrap="square" rtlCol="0">
              <a:spAutoFit/>
            </a:bodyPr>
            <a:lstStyle/>
            <a:p>
              <a:r>
                <a:rPr lang="en-US" sz="1200" dirty="0">
                  <a:solidFill>
                    <a:schemeClr val="accent1"/>
                  </a:solidFill>
                </a:rPr>
                <a:t>Velocity MWD Kits</a:t>
              </a:r>
            </a:p>
            <a:p>
              <a:r>
                <a:rPr lang="en-US" sz="1200" dirty="0">
                  <a:solidFill>
                    <a:schemeClr val="accent1"/>
                  </a:solidFill>
                </a:rPr>
                <a:t>2018      67 Kits</a:t>
              </a:r>
            </a:p>
            <a:p>
              <a:pPr marL="228600" indent="-228600">
                <a:buAutoNum type="arabicPlain" startAt="2020"/>
              </a:pPr>
              <a:r>
                <a:rPr lang="en-US" sz="1200" dirty="0">
                  <a:solidFill>
                    <a:schemeClr val="accent1"/>
                  </a:solidFill>
                </a:rPr>
                <a:t>      77 Kits</a:t>
              </a:r>
            </a:p>
            <a:p>
              <a:pPr marL="228600" indent="-228600">
                <a:buAutoNum type="arabicPlain" startAt="2020"/>
              </a:pPr>
              <a:r>
                <a:rPr lang="en-US" sz="1200" dirty="0">
                  <a:solidFill>
                    <a:schemeClr val="accent1"/>
                  </a:solidFill>
                </a:rPr>
                <a:t>      95 Kits</a:t>
              </a:r>
            </a:p>
            <a:p>
              <a:r>
                <a:rPr lang="en-US" sz="1200" dirty="0">
                  <a:solidFill>
                    <a:schemeClr val="accent1"/>
                  </a:solidFill>
                </a:rPr>
                <a:t>2022    112 Kts</a:t>
              </a:r>
            </a:p>
            <a:p>
              <a:endParaRPr lang="en-US" sz="1500" dirty="0">
                <a:solidFill>
                  <a:schemeClr val="accent1"/>
                </a:solidFill>
              </a:endParaRPr>
            </a:p>
          </p:txBody>
        </p:sp>
      </p:grpSp>
    </p:spTree>
    <p:extLst>
      <p:ext uri="{BB962C8B-B14F-4D97-AF65-F5344CB8AC3E}">
        <p14:creationId xmlns:p14="http://schemas.microsoft.com/office/powerpoint/2010/main" val="347168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456C0C9B-9591-4D75-B0A5-86108AF8E33B}"/>
              </a:ext>
            </a:extLst>
          </p:cNvPr>
          <p:cNvSpPr txBox="1"/>
          <p:nvPr/>
        </p:nvSpPr>
        <p:spPr>
          <a:xfrm>
            <a:off x="2047819" y="909427"/>
            <a:ext cx="7949983" cy="523220"/>
          </a:xfrm>
          <a:prstGeom prst="rect">
            <a:avLst/>
          </a:prstGeom>
          <a:noFill/>
        </p:spPr>
        <p:txBody>
          <a:bodyPr wrap="square" rtlCol="0">
            <a:spAutoFit/>
          </a:bodyPr>
          <a:lstStyle/>
          <a:p>
            <a:pPr algn="ctr"/>
            <a:r>
              <a:rPr lang="en-US" sz="28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PHX Has 28 Yrs. History </a:t>
            </a:r>
          </a:p>
        </p:txBody>
      </p:sp>
      <p:sp>
        <p:nvSpPr>
          <p:cNvPr id="6" name="TextBox 5">
            <a:extLst>
              <a:ext uri="{FF2B5EF4-FFF2-40B4-BE49-F238E27FC236}">
                <a16:creationId xmlns:a16="http://schemas.microsoft.com/office/drawing/2014/main" id="{F81A335D-729B-4AB1-8792-5C4C5F49F3BD}"/>
              </a:ext>
            </a:extLst>
          </p:cNvPr>
          <p:cNvSpPr txBox="1"/>
          <p:nvPr/>
        </p:nvSpPr>
        <p:spPr>
          <a:xfrm>
            <a:off x="2295149" y="5431096"/>
            <a:ext cx="7949983" cy="707886"/>
          </a:xfrm>
          <a:prstGeom prst="rect">
            <a:avLst/>
          </a:prstGeom>
          <a:noFill/>
        </p:spPr>
        <p:txBody>
          <a:bodyPr wrap="square" rtlCol="0">
            <a:spAutoFit/>
          </a:bodyPr>
          <a:lstStyle/>
          <a:p>
            <a:pPr algn="ctr"/>
            <a:r>
              <a:rPr lang="en-US" sz="4000" b="1" i="1" cap="all" dirty="0">
                <a:gradFill flip="none" rotWithShape="1">
                  <a:gsLst>
                    <a:gs pos="0">
                      <a:srgbClr val="4D2E17">
                        <a:lumMod val="67000"/>
                      </a:srgbClr>
                    </a:gs>
                    <a:gs pos="48000">
                      <a:srgbClr val="4D2E17">
                        <a:lumMod val="97000"/>
                        <a:lumOff val="3000"/>
                      </a:srgbClr>
                    </a:gs>
                    <a:gs pos="100000">
                      <a:srgbClr val="4D2E17">
                        <a:lumMod val="60000"/>
                        <a:lumOff val="40000"/>
                      </a:srgbClr>
                    </a:gs>
                  </a:gsLst>
                  <a:lin ang="5400000" scaled="1"/>
                  <a:tileRect/>
                </a:gradFill>
                <a:latin typeface="Calibri"/>
              </a:rPr>
              <a:t>Total Executive Tenure – 115 Yrs</a:t>
            </a:r>
          </a:p>
        </p:txBody>
      </p:sp>
      <p:pic>
        <p:nvPicPr>
          <p:cNvPr id="7" name="Picture 6" descr="Graphical user interface, application&#10;&#10;Description automatically generated">
            <a:extLst>
              <a:ext uri="{FF2B5EF4-FFF2-40B4-BE49-F238E27FC236}">
                <a16:creationId xmlns:a16="http://schemas.microsoft.com/office/drawing/2014/main" id="{7685F9FA-E53A-4861-A13F-E900C13A6F6C}"/>
              </a:ext>
            </a:extLst>
          </p:cNvPr>
          <p:cNvPicPr>
            <a:picLocks noChangeAspect="1"/>
          </p:cNvPicPr>
          <p:nvPr/>
        </p:nvPicPr>
        <p:blipFill>
          <a:blip r:embed="rId2"/>
          <a:stretch>
            <a:fillRect/>
          </a:stretch>
        </p:blipFill>
        <p:spPr>
          <a:xfrm>
            <a:off x="-39403" y="1499357"/>
            <a:ext cx="9763125" cy="3238500"/>
          </a:xfrm>
          <a:prstGeom prst="rect">
            <a:avLst/>
          </a:prstGeom>
        </p:spPr>
      </p:pic>
      <p:pic>
        <p:nvPicPr>
          <p:cNvPr id="9" name="Picture 8" descr="A person in a suit&#10;&#10;Description automatically generated with medium confidence">
            <a:extLst>
              <a:ext uri="{FF2B5EF4-FFF2-40B4-BE49-F238E27FC236}">
                <a16:creationId xmlns:a16="http://schemas.microsoft.com/office/drawing/2014/main" id="{5CDA285C-38DA-4153-96CF-6A85EC4C7B44}"/>
              </a:ext>
            </a:extLst>
          </p:cNvPr>
          <p:cNvPicPr>
            <a:picLocks noChangeAspect="1"/>
          </p:cNvPicPr>
          <p:nvPr/>
        </p:nvPicPr>
        <p:blipFill>
          <a:blip r:embed="rId3"/>
          <a:stretch>
            <a:fillRect/>
          </a:stretch>
        </p:blipFill>
        <p:spPr>
          <a:xfrm>
            <a:off x="9723722" y="1602777"/>
            <a:ext cx="2371725" cy="2981325"/>
          </a:xfrm>
          <a:prstGeom prst="rect">
            <a:avLst/>
          </a:prstGeom>
        </p:spPr>
      </p:pic>
      <p:sp>
        <p:nvSpPr>
          <p:cNvPr id="12" name="TextBox 11">
            <a:extLst>
              <a:ext uri="{FF2B5EF4-FFF2-40B4-BE49-F238E27FC236}">
                <a16:creationId xmlns:a16="http://schemas.microsoft.com/office/drawing/2014/main" id="{9384115C-9835-4DC1-8B85-B6A7F93BAF18}"/>
              </a:ext>
            </a:extLst>
          </p:cNvPr>
          <p:cNvSpPr txBox="1"/>
          <p:nvPr/>
        </p:nvSpPr>
        <p:spPr>
          <a:xfrm>
            <a:off x="694652" y="4858802"/>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28 years</a:t>
            </a:r>
          </a:p>
        </p:txBody>
      </p:sp>
      <p:sp>
        <p:nvSpPr>
          <p:cNvPr id="13" name="TextBox 12">
            <a:extLst>
              <a:ext uri="{FF2B5EF4-FFF2-40B4-BE49-F238E27FC236}">
                <a16:creationId xmlns:a16="http://schemas.microsoft.com/office/drawing/2014/main" id="{28B01AB5-F2C8-4B7B-A33C-F338E83D0903}"/>
              </a:ext>
            </a:extLst>
          </p:cNvPr>
          <p:cNvSpPr txBox="1"/>
          <p:nvPr/>
        </p:nvSpPr>
        <p:spPr>
          <a:xfrm>
            <a:off x="2985689" y="4840943"/>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26 years</a:t>
            </a:r>
          </a:p>
        </p:txBody>
      </p:sp>
      <p:sp>
        <p:nvSpPr>
          <p:cNvPr id="14" name="TextBox 13">
            <a:extLst>
              <a:ext uri="{FF2B5EF4-FFF2-40B4-BE49-F238E27FC236}">
                <a16:creationId xmlns:a16="http://schemas.microsoft.com/office/drawing/2014/main" id="{D8BFD750-3A72-459B-B8A4-5A0504E5D713}"/>
              </a:ext>
            </a:extLst>
          </p:cNvPr>
          <p:cNvSpPr txBox="1"/>
          <p:nvPr/>
        </p:nvSpPr>
        <p:spPr>
          <a:xfrm>
            <a:off x="5282698" y="4839367"/>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25 years</a:t>
            </a:r>
          </a:p>
        </p:txBody>
      </p:sp>
      <p:sp>
        <p:nvSpPr>
          <p:cNvPr id="15" name="TextBox 14">
            <a:extLst>
              <a:ext uri="{FF2B5EF4-FFF2-40B4-BE49-F238E27FC236}">
                <a16:creationId xmlns:a16="http://schemas.microsoft.com/office/drawing/2014/main" id="{11E1CA79-1F92-4DA4-B553-FFA9BA39DDA8}"/>
              </a:ext>
            </a:extLst>
          </p:cNvPr>
          <p:cNvSpPr txBox="1"/>
          <p:nvPr/>
        </p:nvSpPr>
        <p:spPr>
          <a:xfrm>
            <a:off x="7726084" y="4818797"/>
            <a:ext cx="1480227" cy="400109"/>
          </a:xfrm>
          <a:prstGeom prst="rect">
            <a:avLst/>
          </a:prstGeom>
          <a:noFill/>
        </p:spPr>
        <p:txBody>
          <a:bodyPr wrap="square" rtlCol="0">
            <a:spAutoFit/>
          </a:bodyPr>
          <a:lstStyle/>
          <a:p>
            <a:pPr algn="ctr"/>
            <a:r>
              <a:rPr lang="en-US" sz="2000" b="1" i="1" cap="all" dirty="0">
                <a:solidFill>
                  <a:schemeClr val="accent2"/>
                </a:solidFill>
                <a:latin typeface="Calibri"/>
              </a:rPr>
              <a:t>12 years</a:t>
            </a:r>
          </a:p>
        </p:txBody>
      </p:sp>
      <p:sp>
        <p:nvSpPr>
          <p:cNvPr id="16" name="TextBox 15">
            <a:extLst>
              <a:ext uri="{FF2B5EF4-FFF2-40B4-BE49-F238E27FC236}">
                <a16:creationId xmlns:a16="http://schemas.microsoft.com/office/drawing/2014/main" id="{0C28BA30-DDEF-451D-8643-B857627B6DDE}"/>
              </a:ext>
            </a:extLst>
          </p:cNvPr>
          <p:cNvSpPr txBox="1"/>
          <p:nvPr/>
        </p:nvSpPr>
        <p:spPr>
          <a:xfrm>
            <a:off x="10169470" y="4789526"/>
            <a:ext cx="1480227" cy="400109"/>
          </a:xfrm>
          <a:prstGeom prst="rect">
            <a:avLst/>
          </a:prstGeom>
          <a:noFill/>
        </p:spPr>
        <p:txBody>
          <a:bodyPr wrap="square" rtlCol="0">
            <a:spAutoFit/>
          </a:bodyPr>
          <a:lstStyle/>
          <a:p>
            <a:pPr algn="ctr"/>
            <a:r>
              <a:rPr lang="en-US" sz="2000" b="1" i="1" cap="all" dirty="0">
                <a:solidFill>
                  <a:schemeClr val="accent2"/>
                </a:solidFill>
                <a:latin typeface="Calibri"/>
              </a:rPr>
              <a:t>24 years</a:t>
            </a:r>
          </a:p>
        </p:txBody>
      </p:sp>
      <p:sp>
        <p:nvSpPr>
          <p:cNvPr id="4" name="TextBox 3">
            <a:extLst>
              <a:ext uri="{FF2B5EF4-FFF2-40B4-BE49-F238E27FC236}">
                <a16:creationId xmlns:a16="http://schemas.microsoft.com/office/drawing/2014/main" id="{20505024-859D-E0E4-DAE5-72001E897F93}"/>
              </a:ext>
            </a:extLst>
          </p:cNvPr>
          <p:cNvSpPr txBox="1"/>
          <p:nvPr/>
        </p:nvSpPr>
        <p:spPr>
          <a:xfrm>
            <a:off x="2888046" y="6083909"/>
            <a:ext cx="6415908" cy="646331"/>
          </a:xfrm>
          <a:prstGeom prst="rect">
            <a:avLst/>
          </a:prstGeom>
          <a:noFill/>
        </p:spPr>
        <p:txBody>
          <a:bodyPr wrap="square" rtlCol="0">
            <a:spAutoFit/>
          </a:bodyPr>
          <a:lstStyle/>
          <a:p>
            <a:pPr algn="ctr"/>
            <a:r>
              <a:rPr lang="en-US" sz="3600" b="1" i="1" cap="all" dirty="0">
                <a:solidFill>
                  <a:schemeClr val="accent4"/>
                </a:solidFill>
              </a:rPr>
              <a:t>14</a:t>
            </a:r>
            <a:r>
              <a:rPr lang="en-US" sz="3600" b="1" i="1" cap="all" baseline="30000" dirty="0">
                <a:solidFill>
                  <a:schemeClr val="accent4"/>
                </a:solidFill>
              </a:rPr>
              <a:t>%  </a:t>
            </a:r>
            <a:r>
              <a:rPr lang="en-US" sz="3600" b="1" i="1" cap="all" dirty="0">
                <a:solidFill>
                  <a:schemeClr val="accent4"/>
                </a:solidFill>
              </a:rPr>
              <a:t>Executive Ownership</a:t>
            </a:r>
          </a:p>
        </p:txBody>
      </p:sp>
    </p:spTree>
    <p:extLst>
      <p:ext uri="{BB962C8B-B14F-4D97-AF65-F5344CB8AC3E}">
        <p14:creationId xmlns:p14="http://schemas.microsoft.com/office/powerpoint/2010/main" val="352064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Forward-Looking Statements</a:t>
            </a:r>
          </a:p>
        </p:txBody>
      </p:sp>
      <p:sp>
        <p:nvSpPr>
          <p:cNvPr id="4" name="Content Placeholder 1"/>
          <p:cNvSpPr>
            <a:spLocks noGrp="1"/>
          </p:cNvSpPr>
          <p:nvPr>
            <p:ph idx="1"/>
          </p:nvPr>
        </p:nvSpPr>
        <p:spPr>
          <a:xfrm>
            <a:off x="1819274" y="1057276"/>
            <a:ext cx="10207625" cy="5693148"/>
          </a:xfrm>
        </p:spPr>
        <p:txBody>
          <a:bodyPr>
            <a:normAutofit fontScale="77500" lnSpcReduction="20000"/>
          </a:bodyPr>
          <a:lstStyle/>
          <a:p>
            <a:pPr marL="0" indent="0" algn="just">
              <a:buNone/>
            </a:pPr>
            <a:r>
              <a:rPr lang="en-US" sz="2000" i="1" dirty="0"/>
              <a:t>Some </a:t>
            </a:r>
            <a:r>
              <a:rPr lang="en-US" sz="2100" i="1" dirty="0"/>
              <a:t>matters discussed in this presentation may be considered to be forward- looking statements. Such statements include declarations regarding management’s intent, belief or current expectations. Prospective investors are cautioned that any such forward-looking statements are not guarantees of future performance and involve a number of risks and uncertainties. Actual results could differ materially from those indicated by such forward-looking statements. Such risks and uncertainties include:</a:t>
            </a:r>
            <a:r>
              <a:rPr lang="en-CA" sz="2100" i="1" dirty="0"/>
              <a:t> the Corporation will continue to conduct its operations in a manner consistent with past operations; the general continuance of current industry conditions and the accuracy of the Corporation’s market outlook expectations for 2023 and in the future; </a:t>
            </a:r>
            <a:r>
              <a:rPr lang="en-US" sz="2100" i="1" dirty="0"/>
              <a:t>the expectation that the Corporation will be able to expand its motor rentals and sales and that revenue will continue to grow in in future periods and that this will also enhance profitability, </a:t>
            </a:r>
            <a:r>
              <a:rPr lang="en-CA" sz="2100" i="1" dirty="0"/>
              <a:t>that future business, regulatory and industry conditions will be within the parameters expected by the Corporation, anticipated financial performance, business prospects, impact of competition, strategies, the general stability of the economic and political environment in which the Corporation operates; the impact of pandemics and the Russian-Ukrainian war on the global economy, specifically trade, manufacturing, supply chain, inflation and energy consumption, among other things and the resulting impact on the Corporation’s operations and future results which remain uncertain, </a:t>
            </a:r>
            <a:r>
              <a:rPr lang="en-US" sz="2100" i="1" dirty="0"/>
              <a:t>the anticipated impact of global supply chain disruptions and inflation on the Corporation’s operations, results, and the Corporation’s planned responses thereto,</a:t>
            </a:r>
            <a:r>
              <a:rPr lang="en-CA" sz="2100" i="1" dirty="0"/>
              <a:t> exchange and interest rates including the potential for further interest rate hikes by global central banks and the impact on financing charges and foreign exchange and the anticipated global economic response to concerted interest rate hikes; </a:t>
            </a:r>
            <a:r>
              <a:rPr lang="en-US" sz="2100" i="1" dirty="0"/>
              <a:t>the Corporation’s intent to preserve balance sheet strength and continue to reward shareholders, including through the ROCS Program; </a:t>
            </a:r>
            <a:r>
              <a:rPr lang="en-CA" sz="2100" i="1" dirty="0"/>
              <a:t>the continuance of existing (and in certain circumstances, the implementation of proposed) tax, royalty and regulatory regimes; the sufficiency of budgeted capital expenditures in carrying out planned activities; the availability and cost of labour and services and the adequacy of cash flow; debt and ability to obtain financing on acceptable terms to fund its planned expenditures, which are subject to change based on commodity prices; market conditions and future oil and natural gas prices; and potential timing delays</a:t>
            </a:r>
            <a:r>
              <a:rPr lang="en-US" sz="2100" i="1" dirty="0"/>
              <a:t>. Although Management considers these material factors, expectations, and assumptions to be reasonable based on information currently available to it, no assurance can be given that they will prove to be correct.</a:t>
            </a:r>
          </a:p>
          <a:p>
            <a:endParaRPr lang="en-US" dirty="0"/>
          </a:p>
        </p:txBody>
      </p:sp>
    </p:spTree>
    <p:extLst>
      <p:ext uri="{BB962C8B-B14F-4D97-AF65-F5344CB8AC3E}">
        <p14:creationId xmlns:p14="http://schemas.microsoft.com/office/powerpoint/2010/main" val="339953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FCF4-6553-C9F5-AF2D-338DA53F7969}"/>
              </a:ext>
            </a:extLst>
          </p:cNvPr>
          <p:cNvSpPr>
            <a:spLocks noGrp="1"/>
          </p:cNvSpPr>
          <p:nvPr>
            <p:ph type="title"/>
          </p:nvPr>
        </p:nvSpPr>
        <p:spPr/>
        <p:txBody>
          <a:bodyPr/>
          <a:lstStyle/>
          <a:p>
            <a:r>
              <a:rPr lang="en-US" dirty="0"/>
              <a:t>PHX Energy Services - Fun Facts	</a:t>
            </a:r>
          </a:p>
        </p:txBody>
      </p:sp>
      <p:sp>
        <p:nvSpPr>
          <p:cNvPr id="3" name="Content Placeholder 2">
            <a:extLst>
              <a:ext uri="{FF2B5EF4-FFF2-40B4-BE49-F238E27FC236}">
                <a16:creationId xmlns:a16="http://schemas.microsoft.com/office/drawing/2014/main" id="{444F2581-0544-8333-3EA1-F781FCB6CE15}"/>
              </a:ext>
            </a:extLst>
          </p:cNvPr>
          <p:cNvSpPr>
            <a:spLocks noGrp="1"/>
          </p:cNvSpPr>
          <p:nvPr>
            <p:ph sz="half" idx="1"/>
          </p:nvPr>
        </p:nvSpPr>
        <p:spPr>
          <a:xfrm>
            <a:off x="617737" y="900539"/>
            <a:ext cx="5730522" cy="6074424"/>
          </a:xfrm>
        </p:spPr>
        <p:txBody>
          <a:bodyPr>
            <a:normAutofit fontScale="25000" lnSpcReduction="20000"/>
          </a:bodyPr>
          <a:lstStyle/>
          <a:p>
            <a:pPr marL="342900" marR="0" lvl="0" indent="-34290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latin typeface="Calibri" panose="020F0502020204030204" pitchFamily="34" charset="0"/>
                <a:ea typeface="Times New Roman" panose="02020603050405020304" pitchFamily="18" charset="0"/>
              </a:rPr>
              <a:t>F</a:t>
            </a:r>
            <a:r>
              <a:rPr lang="en-US" sz="6400" b="1" dirty="0">
                <a:solidFill>
                  <a:schemeClr val="accent4"/>
                </a:solidFill>
                <a:effectLst/>
                <a:latin typeface="Calibri" panose="020F0502020204030204" pitchFamily="34" charset="0"/>
                <a:ea typeface="Times New Roman" panose="02020603050405020304" pitchFamily="18" charset="0"/>
              </a:rPr>
              <a:t>ounded PHX in 1995</a:t>
            </a:r>
            <a:endParaRPr lang="en-US" sz="6400" b="1" dirty="0">
              <a:solidFill>
                <a:schemeClr val="accent4"/>
              </a:solidFill>
              <a:effectLst/>
              <a:latin typeface="Calibri" panose="020F0502020204030204" pitchFamily="34" charset="0"/>
              <a:ea typeface="Calibri" panose="020F0502020204030204" pitchFamily="34" charset="0"/>
            </a:endParaRPr>
          </a:p>
          <a:p>
            <a:pPr marL="342900" marR="0" lvl="0" indent="-34290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is 28 years in the business</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PHX is the largest independent supplier of </a:t>
            </a:r>
            <a:r>
              <a:rPr lang="en-US" sz="6400" b="1" dirty="0">
                <a:solidFill>
                  <a:schemeClr val="accent2"/>
                </a:solidFill>
                <a:latin typeface="Calibri" panose="020F0502020204030204" pitchFamily="34" charset="0"/>
                <a:ea typeface="Times New Roman" panose="02020603050405020304" pitchFamily="18" charset="0"/>
              </a:rPr>
              <a:t>d</a:t>
            </a:r>
            <a:r>
              <a:rPr lang="en-US" sz="6400" b="1" dirty="0">
                <a:solidFill>
                  <a:schemeClr val="accent2"/>
                </a:solidFill>
                <a:effectLst/>
                <a:latin typeface="Calibri" panose="020F0502020204030204" pitchFamily="34" charset="0"/>
                <a:ea typeface="Times New Roman" panose="02020603050405020304" pitchFamily="18" charset="0"/>
              </a:rPr>
              <a:t>irectional drilling services in the North American land market </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PHX works for 12 of the top 15 energy producers in </a:t>
            </a:r>
            <a:br>
              <a:rPr lang="en-US" sz="6400" b="1" dirty="0">
                <a:solidFill>
                  <a:schemeClr val="accent2"/>
                </a:solidFill>
                <a:effectLst/>
                <a:latin typeface="Calibri" panose="020F0502020204030204" pitchFamily="34" charset="0"/>
                <a:ea typeface="Times New Roman" panose="02020603050405020304" pitchFamily="18" charset="0"/>
              </a:rPr>
            </a:br>
            <a:r>
              <a:rPr lang="en-US" sz="6400" b="1" dirty="0">
                <a:solidFill>
                  <a:schemeClr val="accent2"/>
                </a:solidFill>
                <a:effectLst/>
                <a:latin typeface="Calibri" panose="020F0502020204030204" pitchFamily="34" charset="0"/>
                <a:ea typeface="Times New Roman" panose="02020603050405020304" pitchFamily="18" charset="0"/>
              </a:rPr>
              <a:t>North America </a:t>
            </a:r>
          </a:p>
          <a:p>
            <a:pPr marL="342900" marR="0" lvl="0" indent="-34290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1"/>
                </a:solidFill>
                <a:effectLst/>
                <a:latin typeface="Calibri" panose="020F0502020204030204" pitchFamily="34" charset="0"/>
                <a:ea typeface="Times New Roman" panose="02020603050405020304" pitchFamily="18" charset="0"/>
              </a:rPr>
              <a:t>In the first quarter, PHX was drilling 100 horizontal wells in North America per day</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1"/>
                </a:solidFill>
                <a:effectLst/>
                <a:latin typeface="Calibri" panose="020F0502020204030204" pitchFamily="34" charset="0"/>
                <a:ea typeface="Times New Roman" panose="02020603050405020304" pitchFamily="18" charset="0"/>
              </a:rPr>
              <a:t>PHX provides the technology that allows faster drilling</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has 870 full-time employees </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Employs 19 electrical, mechanical and software engineers</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2"/>
                </a:solidFill>
                <a:highlight>
                  <a:srgbClr val="FFFFFF"/>
                </a:highlight>
                <a:latin typeface="Calibri" panose="020F0502020204030204" pitchFamily="34" charset="0"/>
                <a:ea typeface="Times New Roman" panose="02020603050405020304" pitchFamily="18" charset="0"/>
              </a:rPr>
              <a:t>Recently drilled 17,000 feet in 7.5 days in the Permian basin</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PHX drilled 40 million feet of hole in 2022 in the North America</a:t>
            </a:r>
            <a:endParaRPr lang="en-US" sz="6400" b="1" dirty="0">
              <a:solidFill>
                <a:schemeClr val="accent2"/>
              </a:solidFill>
              <a:effectLst/>
              <a:latin typeface="Calibri" panose="020F0502020204030204" pitchFamily="34" charset="0"/>
              <a:ea typeface="Calibri" panose="020F0502020204030204" pitchFamily="34" charset="0"/>
            </a:endParaRPr>
          </a:p>
          <a:p>
            <a:pPr marL="0" marR="0" lvl="0" indent="0">
              <a:lnSpc>
                <a:spcPct val="120000"/>
              </a:lnSpc>
              <a:spcBef>
                <a:spcPts val="0"/>
              </a:spcBef>
              <a:spcAft>
                <a:spcPts val="1200"/>
              </a:spcAft>
              <a:buSzPts val="1000"/>
              <a:buNone/>
              <a:tabLst>
                <a:tab pos="457200" algn="l"/>
              </a:tabLst>
            </a:pPr>
            <a:endParaRPr lang="en-US" sz="6400" b="1" dirty="0">
              <a:solidFill>
                <a:schemeClr val="accent5"/>
              </a:solidFill>
              <a:effectLst/>
              <a:latin typeface="Calibri" panose="020F0502020204030204" pitchFamily="34" charset="0"/>
              <a:ea typeface="Calibri" panose="020F0502020204030204" pitchFamily="34" charset="0"/>
            </a:endParaRPr>
          </a:p>
          <a:p>
            <a:pPr marL="342900" marR="0" lvl="0" indent="-342900">
              <a:lnSpc>
                <a:spcPct val="170000"/>
              </a:lnSpc>
              <a:spcBef>
                <a:spcPts val="0"/>
              </a:spcBef>
              <a:spcAft>
                <a:spcPts val="0"/>
              </a:spcAft>
              <a:buSzPts val="1000"/>
              <a:buFont typeface="Symbol" panose="05050102010706020507" pitchFamily="18" charset="2"/>
              <a:buChar char=""/>
              <a:tabLst>
                <a:tab pos="457200" algn="l"/>
              </a:tabLst>
            </a:pPr>
            <a:endParaRPr lang="en-US" sz="6400" b="1" dirty="0">
              <a:solidFill>
                <a:schemeClr val="accent5"/>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3600" dirty="0">
              <a:effectLst/>
              <a:highlight>
                <a:srgbClr val="FFFF00"/>
              </a:highlight>
              <a:latin typeface="Calibri" panose="020F0502020204030204" pitchFamily="34" charset="0"/>
              <a:ea typeface="Calibri" panose="020F050202020403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A973F877-5AFA-DB59-1E67-D804DFCCDFF6}"/>
              </a:ext>
            </a:extLst>
          </p:cNvPr>
          <p:cNvSpPr>
            <a:spLocks noGrp="1"/>
          </p:cNvSpPr>
          <p:nvPr>
            <p:ph sz="half" idx="2"/>
          </p:nvPr>
        </p:nvSpPr>
        <p:spPr>
          <a:xfrm>
            <a:off x="6540500" y="900539"/>
            <a:ext cx="5730522" cy="6074424"/>
          </a:xfrm>
        </p:spPr>
        <p:txBody>
          <a:bodyPr>
            <a:normAutofit fontScale="25000" lnSpcReduction="20000"/>
          </a:bodyPr>
          <a:lstStyle/>
          <a:p>
            <a:pPr marL="342900" marR="0" lvl="0" indent="-34290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1"/>
                </a:solidFill>
                <a:latin typeface="Calibri" panose="020F0502020204030204" pitchFamily="34" charset="0"/>
              </a:rPr>
              <a:t>76% of revenue is in the US </a:t>
            </a:r>
          </a:p>
          <a:p>
            <a:pPr marL="342900" marR="0" lvl="0" indent="-34290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1"/>
                </a:solidFill>
                <a:latin typeface="Calibri" panose="020F0502020204030204" pitchFamily="34" charset="0"/>
              </a:rPr>
              <a:t>85% of that revenue is in the Permian</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completed an aggressive $73.5 million capital program </a:t>
            </a:r>
            <a:br>
              <a:rPr lang="en-US" sz="6400" b="1" dirty="0">
                <a:solidFill>
                  <a:schemeClr val="accent4"/>
                </a:solidFill>
                <a:effectLst/>
                <a:latin typeface="Calibri" panose="020F0502020204030204" pitchFamily="34" charset="0"/>
                <a:ea typeface="Times New Roman" panose="02020603050405020304" pitchFamily="18" charset="0"/>
              </a:rPr>
            </a:br>
            <a:r>
              <a:rPr lang="en-US" sz="6400" b="1" dirty="0">
                <a:solidFill>
                  <a:schemeClr val="accent4"/>
                </a:solidFill>
                <a:effectLst/>
                <a:latin typeface="Calibri" panose="020F0502020204030204" pitchFamily="34" charset="0"/>
                <a:ea typeface="Times New Roman" panose="02020603050405020304" pitchFamily="18" charset="0"/>
              </a:rPr>
              <a:t>in 2022</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latin typeface="Calibri" panose="020F0502020204030204" pitchFamily="34" charset="0"/>
              </a:rPr>
              <a:t>PHX will allocate $61.5 million to expand in 2023</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2"/>
                </a:solidFill>
                <a:effectLst/>
                <a:latin typeface="Calibri" panose="020F0502020204030204" pitchFamily="34" charset="0"/>
                <a:ea typeface="Times New Roman" panose="02020603050405020304" pitchFamily="18" charset="0"/>
              </a:rPr>
              <a:t>Our fleet of premium technology operates at maximum capacity </a:t>
            </a:r>
            <a:r>
              <a:rPr lang="en-US" sz="6400" b="1" dirty="0">
                <a:solidFill>
                  <a:schemeClr val="accent2"/>
                </a:solidFill>
                <a:latin typeface="Calibri" panose="020F0502020204030204" pitchFamily="34" charset="0"/>
                <a:ea typeface="Times New Roman" panose="02020603050405020304" pitchFamily="18" charset="0"/>
              </a:rPr>
              <a:t>with high demand for this equipment</a:t>
            </a:r>
            <a:endParaRPr lang="en-US" sz="6400" b="1" dirty="0">
              <a:solidFill>
                <a:schemeClr val="accent2"/>
              </a:solidFill>
              <a:effectLst/>
              <a:latin typeface="Calibri" panose="020F0502020204030204" pitchFamily="34" charset="0"/>
              <a:ea typeface="Times New Roman" panose="02020603050405020304" pitchFamily="18" charset="0"/>
            </a:endParaRP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2"/>
                </a:solidFill>
                <a:latin typeface="Calibri" panose="020F0502020204030204" pitchFamily="34" charset="0"/>
              </a:rPr>
              <a:t>PHX will be able to increase our job capacity by another </a:t>
            </a:r>
            <a:br>
              <a:rPr lang="en-US" sz="6400" b="1" dirty="0">
                <a:solidFill>
                  <a:schemeClr val="accent2"/>
                </a:solidFill>
                <a:latin typeface="Calibri" panose="020F0502020204030204" pitchFamily="34" charset="0"/>
              </a:rPr>
            </a:br>
            <a:r>
              <a:rPr lang="en-US" sz="6400" b="1" dirty="0">
                <a:solidFill>
                  <a:schemeClr val="accent2"/>
                </a:solidFill>
                <a:latin typeface="Calibri" panose="020F0502020204030204" pitchFamily="34" charset="0"/>
              </a:rPr>
              <a:t>25-30 active jobs per day compared to activity in 2022 </a:t>
            </a:r>
          </a:p>
          <a:p>
            <a:pPr>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1"/>
                </a:solidFill>
                <a:latin typeface="Calibri" panose="020F0502020204030204" pitchFamily="34" charset="0"/>
              </a:rPr>
              <a:t>PHX used NCIB and bought back 17% of outstanding shares from 2017-2021</a:t>
            </a:r>
          </a:p>
          <a:p>
            <a:pPr marR="0" lvl="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1"/>
                </a:solidFill>
                <a:latin typeface="Calibri" panose="020F0502020204030204" pitchFamily="34" charset="0"/>
              </a:rPr>
              <a:t>PHX pays a dividend of .60 per share annually, or $30 million per year</a:t>
            </a:r>
          </a:p>
          <a:p>
            <a:pPr marL="342900" marR="0" lvl="0" indent="-342900">
              <a:lnSpc>
                <a:spcPct val="120000"/>
              </a:lnSpc>
              <a:spcBef>
                <a:spcPts val="0"/>
              </a:spcBef>
              <a:spcAft>
                <a:spcPts val="1200"/>
              </a:spcAft>
              <a:buSzPts val="1000"/>
              <a:buFont typeface="Symbol" panose="05050102010706020507" pitchFamily="18" charset="2"/>
              <a:buChar char=""/>
              <a:tabLst>
                <a:tab pos="457200" algn="l"/>
              </a:tabLst>
            </a:pPr>
            <a:r>
              <a:rPr lang="en-US" sz="6400" b="1" dirty="0">
                <a:solidFill>
                  <a:schemeClr val="accent4"/>
                </a:solidFill>
                <a:effectLst/>
                <a:latin typeface="Calibri" panose="020F0502020204030204" pitchFamily="34" charset="0"/>
                <a:ea typeface="Times New Roman" panose="02020603050405020304" pitchFamily="18" charset="0"/>
              </a:rPr>
              <a:t>PHX recently announced ROCS program that targets 70% of Excess Cash Flow to be returned to shareholders </a:t>
            </a:r>
          </a:p>
          <a:p>
            <a:pPr marL="0" marR="0" lvl="0" indent="0">
              <a:lnSpc>
                <a:spcPct val="170000"/>
              </a:lnSpc>
              <a:spcBef>
                <a:spcPts val="0"/>
              </a:spcBef>
              <a:spcAft>
                <a:spcPts val="0"/>
              </a:spcAft>
              <a:buSzPts val="1000"/>
              <a:buNone/>
              <a:tabLst>
                <a:tab pos="457200" algn="l"/>
              </a:tabLst>
            </a:pPr>
            <a:endParaRPr lang="en-US" sz="6400" b="1" dirty="0">
              <a:solidFill>
                <a:schemeClr val="accent2"/>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95993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10E83-DA64-4C2E-A226-21B774A52900}"/>
              </a:ext>
            </a:extLst>
          </p:cNvPr>
          <p:cNvSpPr>
            <a:spLocks noGrp="1"/>
          </p:cNvSpPr>
          <p:nvPr>
            <p:ph type="title"/>
          </p:nvPr>
        </p:nvSpPr>
        <p:spPr/>
        <p:txBody>
          <a:bodyPr/>
          <a:lstStyle/>
          <a:p>
            <a:r>
              <a:rPr lang="en-US" dirty="0"/>
              <a:t>Who Is PHX ?</a:t>
            </a:r>
          </a:p>
        </p:txBody>
      </p:sp>
      <p:sp>
        <p:nvSpPr>
          <p:cNvPr id="10" name="Rectangle 9" hidden="1">
            <a:extLst>
              <a:ext uri="{FF2B5EF4-FFF2-40B4-BE49-F238E27FC236}">
                <a16:creationId xmlns:a16="http://schemas.microsoft.com/office/drawing/2014/main" id="{1A290E62-17F6-44F1-95B9-0139EF1C0276}"/>
              </a:ext>
            </a:extLst>
          </p:cNvPr>
          <p:cNvSpPr/>
          <p:nvPr/>
        </p:nvSpPr>
        <p:spPr>
          <a:xfrm>
            <a:off x="1940662" y="4261040"/>
            <a:ext cx="8499988" cy="218080"/>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D2E17"/>
              </a:solidFill>
              <a:effectLst/>
              <a:uLnTx/>
              <a:uFillTx/>
              <a:latin typeface="Calibri"/>
              <a:ea typeface="+mn-ea"/>
              <a:cs typeface="+mn-cs"/>
            </a:endParaRPr>
          </a:p>
        </p:txBody>
      </p:sp>
      <p:graphicFrame>
        <p:nvGraphicFramePr>
          <p:cNvPr id="9" name="Chart 8" hidden="1">
            <a:extLst>
              <a:ext uri="{FF2B5EF4-FFF2-40B4-BE49-F238E27FC236}">
                <a16:creationId xmlns:a16="http://schemas.microsoft.com/office/drawing/2014/main" id="{8DCE091A-B8C4-489F-9B21-09E7705292DE}"/>
              </a:ext>
            </a:extLst>
          </p:cNvPr>
          <p:cNvGraphicFramePr/>
          <p:nvPr/>
        </p:nvGraphicFramePr>
        <p:xfrm>
          <a:off x="3192219" y="4777062"/>
          <a:ext cx="2555363" cy="1362536"/>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hidden="1">
            <a:extLst>
              <a:ext uri="{FF2B5EF4-FFF2-40B4-BE49-F238E27FC236}">
                <a16:creationId xmlns:a16="http://schemas.microsoft.com/office/drawing/2014/main" id="{87BAD478-51FE-4BA2-9D1F-7036817BAE41}"/>
              </a:ext>
            </a:extLst>
          </p:cNvPr>
          <p:cNvSpPr/>
          <p:nvPr/>
        </p:nvSpPr>
        <p:spPr>
          <a:xfrm>
            <a:off x="9090785" y="4261040"/>
            <a:ext cx="1453597" cy="811444"/>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8CBE8877-BA58-410A-BDE0-D2DF8FB87EE3}"/>
              </a:ext>
            </a:extLst>
          </p:cNvPr>
          <p:cNvSpPr txBox="1"/>
          <p:nvPr/>
        </p:nvSpPr>
        <p:spPr>
          <a:xfrm>
            <a:off x="322761" y="1305341"/>
            <a:ext cx="6049925" cy="4247317"/>
          </a:xfrm>
          <a:prstGeom prst="rect">
            <a:avLst/>
          </a:prstGeom>
          <a:noFill/>
        </p:spPr>
        <p:txBody>
          <a:bodyPr wrap="square">
            <a:spAutoFit/>
          </a:bodyPr>
          <a:lstStyle/>
          <a:p>
            <a:pPr marL="214313" indent="-214313">
              <a:spcAft>
                <a:spcPts val="1800"/>
              </a:spcAft>
              <a:buFont typeface="Wingdings" panose="05000000000000000000" pitchFamily="2" charset="2"/>
              <a:buChar char="§"/>
              <a:defRPr/>
            </a:pPr>
            <a:r>
              <a:rPr lang="en-US" sz="2000" dirty="0">
                <a:solidFill>
                  <a:srgbClr val="000000"/>
                </a:solidFill>
                <a:latin typeface="Calibri" panose="020F0502020204030204" pitchFamily="34" charset="0"/>
                <a:cs typeface="Times New Roman" panose="02020603050405020304" pitchFamily="18" charset="0"/>
              </a:rPr>
              <a:t>We are a vertically integrated supplier and control the full value chain of our products and services through in-house R&amp;D, engineering, manufacturing field operations and servicing of our tools</a:t>
            </a:r>
          </a:p>
          <a:p>
            <a:pPr marL="214313" indent="-214313">
              <a:spcAft>
                <a:spcPts val="1800"/>
              </a:spcAft>
              <a:buFont typeface="Wingdings" panose="05000000000000000000" pitchFamily="2" charset="2"/>
              <a:buChar char="§"/>
              <a:defRPr/>
            </a:pPr>
            <a:r>
              <a:rPr lang="en-US" sz="2000" dirty="0">
                <a:solidFill>
                  <a:srgbClr val="000000"/>
                </a:solidFill>
                <a:latin typeface="Calibri" panose="020F0502020204030204" pitchFamily="34" charset="0"/>
                <a:cs typeface="Times New Roman" panose="02020603050405020304" pitchFamily="18" charset="0"/>
              </a:rPr>
              <a:t>We are a technology leader in our sector and have developed  and deployed a proprietary fleet of premium down hole technology in a sustainable manner</a:t>
            </a:r>
          </a:p>
          <a:p>
            <a:pPr marL="214313" marR="0" lvl="0" indent="-214313"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We remain focused on being the best pure play directional provider while exploring options to diversify our operations into new markets where we can leverage our technology and expertise</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hidden="1"/>
          <p:cNvSpPr txBox="1"/>
          <p:nvPr/>
        </p:nvSpPr>
        <p:spPr>
          <a:xfrm>
            <a:off x="8887478" y="4241856"/>
            <a:ext cx="1819943" cy="10079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all" spc="0" normalizeH="0" baseline="0" noProof="0" dirty="0">
                <a:ln>
                  <a:noFill/>
                </a:ln>
                <a:solidFill>
                  <a:srgbClr val="005E5D"/>
                </a:solidFill>
                <a:effectLst/>
                <a:uLnTx/>
                <a:uFillTx/>
                <a:latin typeface="Calibri"/>
                <a:ea typeface="+mn-ea"/>
                <a:cs typeface="+mn-cs"/>
              </a:rPr>
              <a:t>$190</a:t>
            </a:r>
            <a:r>
              <a:rPr kumimoji="0" lang="en-US" sz="1350" b="1" i="1" u="none" strike="noStrike" kern="1200" cap="all" spc="0" normalizeH="0" baseline="0" noProof="0" dirty="0">
                <a:ln>
                  <a:noFill/>
                </a:ln>
                <a:solidFill>
                  <a:srgbClr val="005E5D"/>
                </a:solidFill>
                <a:effectLst/>
                <a:uLnTx/>
                <a:uFillTx/>
                <a:latin typeface="Calibri"/>
                <a:ea typeface="+mn-ea"/>
                <a:cs typeface="+mn-cs"/>
              </a:rPr>
              <a:t>mm</a:t>
            </a:r>
            <a:endParaRPr kumimoji="0" lang="en-US" sz="2400" b="1" i="1" u="none" strike="noStrike" kern="1200" cap="all" spc="0" normalizeH="0" baseline="0" noProof="0" dirty="0">
              <a:ln>
                <a:noFill/>
              </a:ln>
              <a:solidFill>
                <a:srgbClr val="005E5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9 month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Consolidated Revenue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Content Placeholder 6">
            <a:extLst>
              <a:ext uri="{FF2B5EF4-FFF2-40B4-BE49-F238E27FC236}">
                <a16:creationId xmlns:a16="http://schemas.microsoft.com/office/drawing/2014/main" id="{E7D9C43C-AFCD-36C1-B668-7C1308480F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70559" y="1297169"/>
            <a:ext cx="5515717" cy="3679308"/>
          </a:xfrm>
          <a:prstGeom prst="rect">
            <a:avLst/>
          </a:prstGeom>
          <a:noFill/>
        </p:spPr>
      </p:pic>
      <p:sp>
        <p:nvSpPr>
          <p:cNvPr id="4" name="TextBox 3">
            <a:extLst>
              <a:ext uri="{FF2B5EF4-FFF2-40B4-BE49-F238E27FC236}">
                <a16:creationId xmlns:a16="http://schemas.microsoft.com/office/drawing/2014/main" id="{0010DEB8-3EF2-EA95-DF6A-77285A5C7155}"/>
              </a:ext>
            </a:extLst>
          </p:cNvPr>
          <p:cNvSpPr txBox="1"/>
          <p:nvPr/>
        </p:nvSpPr>
        <p:spPr>
          <a:xfrm>
            <a:off x="6570559" y="4976476"/>
            <a:ext cx="5515717" cy="98838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rIns="91440" rtlCol="0" anchor="ctr" anchorCtr="0">
            <a:noAutofit/>
          </a:bodyPr>
          <a:lstStyle/>
          <a:p>
            <a:pPr marL="0" marR="0" lvl="1" algn="ctr" fontAlgn="auto">
              <a:spcBef>
                <a:spcPts val="0"/>
              </a:spcBef>
              <a:spcAft>
                <a:spcPts val="1800"/>
              </a:spcAft>
              <a:buClrTx/>
              <a:buSzTx/>
              <a:tabLst/>
              <a:defRPr/>
            </a:pPr>
            <a:r>
              <a:rPr kumimoji="0" lang="en-US" sz="1400" b="1" i="1" u="none" strike="noStrike" cap="none" spc="0" normalizeH="0" baseline="0" noProof="0" dirty="0">
                <a:ln>
                  <a:noFill/>
                </a:ln>
                <a:effectLst/>
                <a:uLnTx/>
                <a:uFillTx/>
                <a:latin typeface="+mj-lt"/>
              </a:rPr>
              <a:t>Directional drilling is the process of steering the well path towards an intended target and doing so in a manner that increases the overall efficiency and speed of the operation</a:t>
            </a:r>
          </a:p>
        </p:txBody>
      </p:sp>
    </p:spTree>
    <p:extLst>
      <p:ext uri="{BB962C8B-B14F-4D97-AF65-F5344CB8AC3E}">
        <p14:creationId xmlns:p14="http://schemas.microsoft.com/office/powerpoint/2010/main" val="303692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DAC7F8-D320-40DD-908F-E72837B68BE5}"/>
              </a:ext>
            </a:extLst>
          </p:cNvPr>
          <p:cNvSpPr/>
          <p:nvPr/>
        </p:nvSpPr>
        <p:spPr>
          <a:xfrm>
            <a:off x="-69571" y="5414703"/>
            <a:ext cx="13183939" cy="210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person, person, table, photo&#10;&#10;Description automatically generated" hidden="1">
            <a:extLst>
              <a:ext uri="{FF2B5EF4-FFF2-40B4-BE49-F238E27FC236}">
                <a16:creationId xmlns:a16="http://schemas.microsoft.com/office/drawing/2014/main" id="{E2AB4A4C-8CFD-467E-9A86-1A2117B5B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292" y="1411857"/>
            <a:ext cx="9794267" cy="6950093"/>
          </a:xfrm>
          <a:prstGeom prst="rect">
            <a:avLst/>
          </a:prstGeom>
          <a:ln>
            <a:noFill/>
          </a:ln>
          <a:effectLst>
            <a:softEdge rad="112500"/>
          </a:effectLst>
        </p:spPr>
      </p:pic>
      <p:pic>
        <p:nvPicPr>
          <p:cNvPr id="12" name="Picture 11" descr="A picture containing outdoor, snow, street, water&#10;&#10;Description automatically generated" hidden="1">
            <a:extLst>
              <a:ext uri="{FF2B5EF4-FFF2-40B4-BE49-F238E27FC236}">
                <a16:creationId xmlns:a16="http://schemas.microsoft.com/office/drawing/2014/main" id="{41564506-1328-4420-B837-CED020CE7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449" y="1464686"/>
            <a:ext cx="9252921" cy="4860868"/>
          </a:xfrm>
          <a:prstGeom prst="rect">
            <a:avLst/>
          </a:prstGeom>
        </p:spPr>
      </p:pic>
      <p:sp>
        <p:nvSpPr>
          <p:cNvPr id="2" name="Title 1"/>
          <p:cNvSpPr>
            <a:spLocks noGrp="1"/>
          </p:cNvSpPr>
          <p:nvPr>
            <p:ph type="title"/>
          </p:nvPr>
        </p:nvSpPr>
        <p:spPr>
          <a:xfrm>
            <a:off x="0" y="-39663"/>
            <a:ext cx="12337128" cy="842860"/>
          </a:xfrm>
        </p:spPr>
        <p:txBody>
          <a:bodyPr>
            <a:normAutofit/>
          </a:bodyPr>
          <a:lstStyle/>
          <a:p>
            <a:r>
              <a:rPr lang="en-US" dirty="0"/>
              <a:t>Q1 2023 Financial Results</a:t>
            </a:r>
          </a:p>
        </p:txBody>
      </p:sp>
      <p:grpSp>
        <p:nvGrpSpPr>
          <p:cNvPr id="18" name="Group 17">
            <a:extLst>
              <a:ext uri="{FF2B5EF4-FFF2-40B4-BE49-F238E27FC236}">
                <a16:creationId xmlns:a16="http://schemas.microsoft.com/office/drawing/2014/main" id="{EEBCB026-AA2D-4047-883E-FDBFBBD3949B}"/>
              </a:ext>
            </a:extLst>
          </p:cNvPr>
          <p:cNvGrpSpPr/>
          <p:nvPr/>
        </p:nvGrpSpPr>
        <p:grpSpPr>
          <a:xfrm>
            <a:off x="4206000" y="5249882"/>
            <a:ext cx="2162175" cy="1566781"/>
            <a:chOff x="4505378" y="3787191"/>
            <a:chExt cx="2162175" cy="1566781"/>
          </a:xfrm>
        </p:grpSpPr>
        <p:sp>
          <p:nvSpPr>
            <p:cNvPr id="19" name="Ellipse 77">
              <a:extLst>
                <a:ext uri="{FF2B5EF4-FFF2-40B4-BE49-F238E27FC236}">
                  <a16:creationId xmlns:a16="http://schemas.microsoft.com/office/drawing/2014/main" id="{6E0866A0-D949-47D9-873C-968C1F285B4F}"/>
                </a:ext>
              </a:extLst>
            </p:cNvPr>
            <p:cNvSpPr/>
            <p:nvPr/>
          </p:nvSpPr>
          <p:spPr bwMode="gray">
            <a:xfrm rot="19800000">
              <a:off x="4920012" y="3787191"/>
              <a:ext cx="1332907" cy="1332907"/>
            </a:xfrm>
            <a:prstGeom prst="ellipse">
              <a:avLst/>
            </a:prstGeom>
            <a:solidFill>
              <a:schemeClr val="accent1"/>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lvl="0" algn="ctr"/>
              <a:r>
                <a:rPr lang="en-US" sz="4000" baseline="45000" dirty="0">
                  <a:solidFill>
                    <a:prstClr val="white"/>
                  </a:solidFill>
                  <a:effectLst>
                    <a:innerShdw blurRad="38100" dist="25400" dir="13500000">
                      <a:prstClr val="black">
                        <a:alpha val="37000"/>
                      </a:prstClr>
                    </a:innerShdw>
                  </a:effectLst>
                </a:rPr>
                <a:t>$</a:t>
              </a:r>
              <a:r>
                <a:rPr lang="en-US" sz="6600" dirty="0">
                  <a:solidFill>
                    <a:prstClr val="white"/>
                  </a:solidFill>
                  <a:effectLst>
                    <a:innerShdw blurRad="38100" dist="25400" dir="13500000">
                      <a:prstClr val="black">
                        <a:alpha val="37000"/>
                      </a:prstClr>
                    </a:innerShdw>
                  </a:effectLst>
                </a:rPr>
                <a:t>14</a:t>
              </a:r>
            </a:p>
          </p:txBody>
        </p:sp>
        <p:sp>
          <p:nvSpPr>
            <p:cNvPr id="20" name="Rechteck 78">
              <a:extLst>
                <a:ext uri="{FF2B5EF4-FFF2-40B4-BE49-F238E27FC236}">
                  <a16:creationId xmlns:a16="http://schemas.microsoft.com/office/drawing/2014/main" id="{DE437E9A-64AD-4BD1-A4D3-4D70B3B56925}"/>
                </a:ext>
              </a:extLst>
            </p:cNvPr>
            <p:cNvSpPr/>
            <p:nvPr/>
          </p:nvSpPr>
          <p:spPr bwMode="gray">
            <a:xfrm>
              <a:off x="4505378" y="4730009"/>
              <a:ext cx="2162175" cy="623963"/>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21" name="Textfeld 79">
              <a:extLst>
                <a:ext uri="{FF2B5EF4-FFF2-40B4-BE49-F238E27FC236}">
                  <a16:creationId xmlns:a16="http://schemas.microsoft.com/office/drawing/2014/main" id="{49231460-E2C8-4F21-9F72-8CFA3D556D8C}"/>
                </a:ext>
              </a:extLst>
            </p:cNvPr>
            <p:cNvSpPr txBox="1"/>
            <p:nvPr/>
          </p:nvSpPr>
          <p:spPr bwMode="gray">
            <a:xfrm>
              <a:off x="4731939" y="4781068"/>
              <a:ext cx="1630682" cy="430887"/>
            </a:xfrm>
            <a:prstGeom prst="rect">
              <a:avLst/>
            </a:prstGeom>
            <a:noFill/>
          </p:spPr>
          <p:txBody>
            <a:bodyPr wrap="square" rtlCol="0">
              <a:spAutoFit/>
            </a:bodyPr>
            <a:lstStyle/>
            <a:p>
              <a:pPr algn="ctr"/>
              <a:r>
                <a:rPr lang="en-US" sz="1100" dirty="0">
                  <a:solidFill>
                    <a:schemeClr val="accent2">
                      <a:lumMod val="75000"/>
                    </a:schemeClr>
                  </a:solidFill>
                </a:rPr>
                <a:t>Net Debt  (in millions) </a:t>
              </a:r>
              <a:br>
                <a:rPr lang="en-US" sz="1100" dirty="0">
                  <a:solidFill>
                    <a:schemeClr val="accent2">
                      <a:lumMod val="75000"/>
                    </a:schemeClr>
                  </a:solidFill>
                </a:rPr>
              </a:br>
              <a:r>
                <a:rPr lang="en-US" sz="1100" dirty="0">
                  <a:solidFill>
                    <a:schemeClr val="accent2">
                      <a:lumMod val="75000"/>
                    </a:schemeClr>
                  </a:solidFill>
                </a:rPr>
                <a:t>As at March 31, 20223</a:t>
              </a:r>
            </a:p>
          </p:txBody>
        </p:sp>
      </p:grpSp>
      <p:grpSp>
        <p:nvGrpSpPr>
          <p:cNvPr id="22" name="Group 21">
            <a:extLst>
              <a:ext uri="{FF2B5EF4-FFF2-40B4-BE49-F238E27FC236}">
                <a16:creationId xmlns:a16="http://schemas.microsoft.com/office/drawing/2014/main" id="{D8E23313-D705-414B-B9F3-EB1D54D73D44}"/>
              </a:ext>
            </a:extLst>
          </p:cNvPr>
          <p:cNvGrpSpPr/>
          <p:nvPr/>
        </p:nvGrpSpPr>
        <p:grpSpPr>
          <a:xfrm>
            <a:off x="9785776" y="5247354"/>
            <a:ext cx="2162175" cy="1602113"/>
            <a:chOff x="9180236" y="3760034"/>
            <a:chExt cx="2162175" cy="1602113"/>
          </a:xfrm>
        </p:grpSpPr>
        <p:sp>
          <p:nvSpPr>
            <p:cNvPr id="23" name="Ellipse 69">
              <a:extLst>
                <a:ext uri="{FF2B5EF4-FFF2-40B4-BE49-F238E27FC236}">
                  <a16:creationId xmlns:a16="http://schemas.microsoft.com/office/drawing/2014/main" id="{13DEC879-53FA-44FB-9644-088F838EABFC}"/>
                </a:ext>
              </a:extLst>
            </p:cNvPr>
            <p:cNvSpPr/>
            <p:nvPr/>
          </p:nvSpPr>
          <p:spPr bwMode="gray">
            <a:xfrm rot="19800000">
              <a:off x="9594870" y="3760034"/>
              <a:ext cx="1332907" cy="1332907"/>
            </a:xfrm>
            <a:prstGeom prst="ellipse">
              <a:avLst/>
            </a:prstGeom>
            <a:solidFill>
              <a:schemeClr val="accent3"/>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algn="ctr"/>
              <a:r>
                <a:rPr lang="en-US" sz="6600" dirty="0">
                  <a:solidFill>
                    <a:prstClr val="white"/>
                  </a:solidFill>
                  <a:effectLst>
                    <a:innerShdw blurRad="38100" dist="25400" dir="13500000">
                      <a:prstClr val="black">
                        <a:alpha val="37000"/>
                      </a:prstClr>
                    </a:innerShdw>
                  </a:effectLst>
                </a:rPr>
                <a:t>17</a:t>
              </a:r>
              <a:r>
                <a:rPr lang="en-US" sz="4400" baseline="44000" dirty="0">
                  <a:solidFill>
                    <a:prstClr val="white"/>
                  </a:solidFill>
                  <a:effectLst>
                    <a:innerShdw blurRad="38100" dist="25400" dir="13500000">
                      <a:prstClr val="black">
                        <a:alpha val="37000"/>
                      </a:prstClr>
                    </a:innerShdw>
                  </a:effectLst>
                </a:rPr>
                <a:t>%</a:t>
              </a:r>
              <a:endParaRPr lang="en-US" sz="6600" baseline="44000" dirty="0">
                <a:solidFill>
                  <a:prstClr val="white"/>
                </a:solidFill>
                <a:effectLst>
                  <a:innerShdw blurRad="38100" dist="25400" dir="13500000">
                    <a:prstClr val="black">
                      <a:alpha val="37000"/>
                    </a:prstClr>
                  </a:innerShdw>
                </a:effectLst>
              </a:endParaRPr>
            </a:p>
          </p:txBody>
        </p:sp>
        <p:sp>
          <p:nvSpPr>
            <p:cNvPr id="24" name="Rechteck 70">
              <a:extLst>
                <a:ext uri="{FF2B5EF4-FFF2-40B4-BE49-F238E27FC236}">
                  <a16:creationId xmlns:a16="http://schemas.microsoft.com/office/drawing/2014/main" id="{85B2411C-A23A-4E32-9C49-4352978E6E95}"/>
                </a:ext>
              </a:extLst>
            </p:cNvPr>
            <p:cNvSpPr/>
            <p:nvPr/>
          </p:nvSpPr>
          <p:spPr bwMode="gray">
            <a:xfrm>
              <a:off x="9180236" y="4728016"/>
              <a:ext cx="2162175" cy="625956"/>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25" name="Textfeld 71">
              <a:extLst>
                <a:ext uri="{FF2B5EF4-FFF2-40B4-BE49-F238E27FC236}">
                  <a16:creationId xmlns:a16="http://schemas.microsoft.com/office/drawing/2014/main" id="{B5F7794A-07CB-4459-8601-0DF99AB6E494}"/>
                </a:ext>
              </a:extLst>
            </p:cNvPr>
            <p:cNvSpPr txBox="1"/>
            <p:nvPr/>
          </p:nvSpPr>
          <p:spPr bwMode="gray">
            <a:xfrm>
              <a:off x="9406796" y="4761983"/>
              <a:ext cx="1764919" cy="600164"/>
            </a:xfrm>
            <a:prstGeom prst="rect">
              <a:avLst/>
            </a:prstGeom>
            <a:noFill/>
          </p:spPr>
          <p:txBody>
            <a:bodyPr wrap="square" rtlCol="0">
              <a:spAutoFit/>
            </a:bodyPr>
            <a:lstStyle/>
            <a:p>
              <a:pPr algn="ctr"/>
              <a:r>
                <a:rPr lang="en-US" sz="1100" dirty="0">
                  <a:solidFill>
                    <a:schemeClr val="accent3"/>
                  </a:solidFill>
                </a:rPr>
                <a:t>of Shares as at 12-31-2017 </a:t>
              </a:r>
              <a:br>
                <a:rPr lang="en-US" sz="1100" dirty="0">
                  <a:solidFill>
                    <a:schemeClr val="accent3"/>
                  </a:solidFill>
                </a:rPr>
              </a:br>
              <a:r>
                <a:rPr lang="en-US" sz="1100" dirty="0">
                  <a:solidFill>
                    <a:schemeClr val="accent3"/>
                  </a:solidFill>
                </a:rPr>
                <a:t>Re-Purchased/Cancelled</a:t>
              </a:r>
            </a:p>
            <a:p>
              <a:pPr algn="ctr"/>
              <a:endParaRPr lang="en-US" sz="1100" dirty="0">
                <a:solidFill>
                  <a:schemeClr val="accent2">
                    <a:lumMod val="75000"/>
                  </a:schemeClr>
                </a:solidFill>
              </a:endParaRPr>
            </a:p>
          </p:txBody>
        </p:sp>
      </p:grpSp>
      <p:grpSp>
        <p:nvGrpSpPr>
          <p:cNvPr id="26" name="Group 25">
            <a:extLst>
              <a:ext uri="{FF2B5EF4-FFF2-40B4-BE49-F238E27FC236}">
                <a16:creationId xmlns:a16="http://schemas.microsoft.com/office/drawing/2014/main" id="{B926AED3-B032-4C53-A1B1-620BD7AB89CE}"/>
              </a:ext>
            </a:extLst>
          </p:cNvPr>
          <p:cNvGrpSpPr/>
          <p:nvPr/>
        </p:nvGrpSpPr>
        <p:grpSpPr>
          <a:xfrm>
            <a:off x="6977626" y="5258858"/>
            <a:ext cx="2162175" cy="1424764"/>
            <a:chOff x="6925121" y="3799634"/>
            <a:chExt cx="2162175" cy="1424764"/>
          </a:xfrm>
        </p:grpSpPr>
        <p:sp>
          <p:nvSpPr>
            <p:cNvPr id="27" name="Ellipse 77">
              <a:extLst>
                <a:ext uri="{FF2B5EF4-FFF2-40B4-BE49-F238E27FC236}">
                  <a16:creationId xmlns:a16="http://schemas.microsoft.com/office/drawing/2014/main" id="{FF17A352-1202-4BE4-9798-C8C7F1AD266A}"/>
                </a:ext>
              </a:extLst>
            </p:cNvPr>
            <p:cNvSpPr/>
            <p:nvPr/>
          </p:nvSpPr>
          <p:spPr bwMode="gray">
            <a:xfrm rot="19800000">
              <a:off x="7339755" y="3799634"/>
              <a:ext cx="1332907" cy="1332907"/>
            </a:xfrm>
            <a:prstGeom prst="ellipse">
              <a:avLst/>
            </a:prstGeom>
            <a:solidFill>
              <a:schemeClr val="accent2"/>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lvl="0" algn="ctr"/>
              <a:r>
                <a:rPr lang="en-US" sz="4400" baseline="45000" dirty="0">
                  <a:solidFill>
                    <a:prstClr val="white"/>
                  </a:solidFill>
                  <a:effectLst>
                    <a:innerShdw blurRad="38100" dist="25400" dir="13500000">
                      <a:prstClr val="black">
                        <a:alpha val="37000"/>
                      </a:prstClr>
                    </a:innerShdw>
                  </a:effectLst>
                </a:rPr>
                <a:t>$</a:t>
              </a:r>
              <a:r>
                <a:rPr lang="en-US" sz="5500" dirty="0">
                  <a:solidFill>
                    <a:prstClr val="white"/>
                  </a:solidFill>
                  <a:effectLst>
                    <a:innerShdw blurRad="38100" dist="25400" dir="13500000">
                      <a:prstClr val="black">
                        <a:alpha val="37000"/>
                      </a:prstClr>
                    </a:innerShdw>
                  </a:effectLst>
                </a:rPr>
                <a:t>106</a:t>
              </a:r>
            </a:p>
          </p:txBody>
        </p:sp>
        <p:sp>
          <p:nvSpPr>
            <p:cNvPr id="28" name="Rechteck 78">
              <a:extLst>
                <a:ext uri="{FF2B5EF4-FFF2-40B4-BE49-F238E27FC236}">
                  <a16:creationId xmlns:a16="http://schemas.microsoft.com/office/drawing/2014/main" id="{1944794E-3611-4854-850F-090A94A71D19}"/>
                </a:ext>
              </a:extLst>
            </p:cNvPr>
            <p:cNvSpPr/>
            <p:nvPr/>
          </p:nvSpPr>
          <p:spPr bwMode="gray">
            <a:xfrm>
              <a:off x="6925121" y="4742452"/>
              <a:ext cx="2162175" cy="481946"/>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29" name="Textfeld 79">
              <a:extLst>
                <a:ext uri="{FF2B5EF4-FFF2-40B4-BE49-F238E27FC236}">
                  <a16:creationId xmlns:a16="http://schemas.microsoft.com/office/drawing/2014/main" id="{8B3BB38E-D8A7-4FA7-87D1-1CCDC682D0F8}"/>
                </a:ext>
              </a:extLst>
            </p:cNvPr>
            <p:cNvSpPr txBox="1"/>
            <p:nvPr/>
          </p:nvSpPr>
          <p:spPr bwMode="gray">
            <a:xfrm>
              <a:off x="7151682" y="4793511"/>
              <a:ext cx="1820784" cy="430887"/>
            </a:xfrm>
            <a:prstGeom prst="rect">
              <a:avLst/>
            </a:prstGeom>
            <a:noFill/>
          </p:spPr>
          <p:txBody>
            <a:bodyPr wrap="square" rtlCol="0">
              <a:spAutoFit/>
            </a:bodyPr>
            <a:lstStyle/>
            <a:p>
              <a:pPr algn="ctr"/>
              <a:r>
                <a:rPr lang="en-US" sz="1100" dirty="0">
                  <a:solidFill>
                    <a:schemeClr val="accent2">
                      <a:lumMod val="75000"/>
                    </a:schemeClr>
                  </a:solidFill>
                </a:rPr>
                <a:t>Working Capital (in millions) </a:t>
              </a:r>
              <a:br>
                <a:rPr lang="en-US" sz="1100" dirty="0">
                  <a:solidFill>
                    <a:schemeClr val="accent2">
                      <a:lumMod val="75000"/>
                    </a:schemeClr>
                  </a:solidFill>
                </a:rPr>
              </a:br>
              <a:r>
                <a:rPr lang="en-US" sz="1100" dirty="0">
                  <a:solidFill>
                    <a:schemeClr val="accent2">
                      <a:lumMod val="75000"/>
                    </a:schemeClr>
                  </a:solidFill>
                </a:rPr>
                <a:t>As at March 31, 2023</a:t>
              </a:r>
            </a:p>
          </p:txBody>
        </p:sp>
      </p:grpSp>
      <p:sp>
        <p:nvSpPr>
          <p:cNvPr id="5" name="TextBox 4">
            <a:extLst>
              <a:ext uri="{FF2B5EF4-FFF2-40B4-BE49-F238E27FC236}">
                <a16:creationId xmlns:a16="http://schemas.microsoft.com/office/drawing/2014/main" id="{C210967B-34F1-4450-B903-9C6CECB8CBE2}"/>
              </a:ext>
            </a:extLst>
          </p:cNvPr>
          <p:cNvSpPr txBox="1"/>
          <p:nvPr/>
        </p:nvSpPr>
        <p:spPr>
          <a:xfrm>
            <a:off x="9139801" y="4925700"/>
            <a:ext cx="3383811" cy="261610"/>
          </a:xfrm>
          <a:prstGeom prst="rect">
            <a:avLst/>
          </a:prstGeom>
          <a:noFill/>
        </p:spPr>
        <p:txBody>
          <a:bodyPr wrap="square" rtlCol="0">
            <a:spAutoFit/>
          </a:bodyPr>
          <a:lstStyle/>
          <a:p>
            <a:r>
              <a:rPr lang="en-US" sz="1050" i="1" baseline="30000" dirty="0">
                <a:latin typeface="Arial Narrow" pitchFamily="34" charset="0"/>
              </a:rPr>
              <a:t>(1) </a:t>
            </a:r>
            <a:r>
              <a:rPr lang="en-US" sz="1050" i="1" dirty="0">
                <a:latin typeface="Arial Narrow" pitchFamily="34" charset="0"/>
              </a:rPr>
              <a:t>See Non-GAAP Measures section of quarterly report</a:t>
            </a:r>
            <a:endParaRPr lang="en-US" sz="1050" i="1" dirty="0"/>
          </a:p>
        </p:txBody>
      </p:sp>
      <p:graphicFrame>
        <p:nvGraphicFramePr>
          <p:cNvPr id="39" name="Content Placeholder 5">
            <a:extLst>
              <a:ext uri="{FF2B5EF4-FFF2-40B4-BE49-F238E27FC236}">
                <a16:creationId xmlns:a16="http://schemas.microsoft.com/office/drawing/2014/main" id="{50E5F01E-B501-42E7-A272-B6E759421779}"/>
              </a:ext>
            </a:extLst>
          </p:cNvPr>
          <p:cNvGraphicFramePr>
            <a:graphicFrameLocks/>
          </p:cNvGraphicFramePr>
          <p:nvPr/>
        </p:nvGraphicFramePr>
        <p:xfrm>
          <a:off x="4582369" y="4957483"/>
          <a:ext cx="1417320" cy="884271"/>
        </p:xfrm>
        <a:graphic>
          <a:graphicData uri="http://schemas.openxmlformats.org/drawingml/2006/chart">
            <c:chart xmlns:c="http://schemas.openxmlformats.org/drawingml/2006/chart" xmlns:r="http://schemas.openxmlformats.org/officeDocument/2006/relationships" r:id="rId4"/>
          </a:graphicData>
        </a:graphic>
      </p:graphicFrame>
      <p:sp>
        <p:nvSpPr>
          <p:cNvPr id="58" name="Rectangle 57">
            <a:extLst>
              <a:ext uri="{FF2B5EF4-FFF2-40B4-BE49-F238E27FC236}">
                <a16:creationId xmlns:a16="http://schemas.microsoft.com/office/drawing/2014/main" id="{DDA9D6CA-2605-4D70-8401-EB34A227E8E7}"/>
              </a:ext>
            </a:extLst>
          </p:cNvPr>
          <p:cNvSpPr/>
          <p:nvPr/>
        </p:nvSpPr>
        <p:spPr>
          <a:xfrm>
            <a:off x="1300825" y="1139080"/>
            <a:ext cx="3463688" cy="1123693"/>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59" name="TextBox 58">
            <a:extLst>
              <a:ext uri="{FF2B5EF4-FFF2-40B4-BE49-F238E27FC236}">
                <a16:creationId xmlns:a16="http://schemas.microsoft.com/office/drawing/2014/main" id="{AEFB54AF-A81D-4617-A987-EF0BA42795E4}"/>
              </a:ext>
            </a:extLst>
          </p:cNvPr>
          <p:cNvSpPr txBox="1"/>
          <p:nvPr/>
        </p:nvSpPr>
        <p:spPr>
          <a:xfrm>
            <a:off x="1311649" y="2565719"/>
            <a:ext cx="3604625" cy="892552"/>
          </a:xfrm>
          <a:prstGeom prst="rect">
            <a:avLst/>
          </a:prstGeom>
          <a:noFill/>
        </p:spPr>
        <p:txBody>
          <a:bodyPr wrap="square" rtlCol="0">
            <a:spAutoFit/>
          </a:bodyPr>
          <a:lstStyle/>
          <a:p>
            <a:pPr algn="ctr"/>
            <a:r>
              <a:rPr lang="en-US" sz="2000" b="1" i="1" dirty="0">
                <a:solidFill>
                  <a:schemeClr val="accent4"/>
                </a:solidFill>
              </a:rPr>
              <a:t>US division generated all-time quarterly revenue record </a:t>
            </a:r>
          </a:p>
          <a:p>
            <a:pPr algn="ctr"/>
            <a:r>
              <a:rPr lang="en-US" sz="1200" b="1" i="1" dirty="0">
                <a:solidFill>
                  <a:schemeClr val="accent4"/>
                </a:solidFill>
              </a:rPr>
              <a:t>(excluding the impact of foreign exchange)</a:t>
            </a:r>
            <a:endParaRPr lang="en-US" sz="1200" dirty="0">
              <a:solidFill>
                <a:schemeClr val="accent4"/>
              </a:solidFill>
            </a:endParaRPr>
          </a:p>
        </p:txBody>
      </p:sp>
      <p:grpSp>
        <p:nvGrpSpPr>
          <p:cNvPr id="63" name="Group 62">
            <a:extLst>
              <a:ext uri="{FF2B5EF4-FFF2-40B4-BE49-F238E27FC236}">
                <a16:creationId xmlns:a16="http://schemas.microsoft.com/office/drawing/2014/main" id="{2D3562DD-0F29-441B-8A1A-D7D61C1460B3}"/>
              </a:ext>
            </a:extLst>
          </p:cNvPr>
          <p:cNvGrpSpPr/>
          <p:nvPr/>
        </p:nvGrpSpPr>
        <p:grpSpPr>
          <a:xfrm>
            <a:off x="1439237" y="5186382"/>
            <a:ext cx="2138359" cy="1663532"/>
            <a:chOff x="2139145" y="3717700"/>
            <a:chExt cx="2138359" cy="1663532"/>
          </a:xfrm>
        </p:grpSpPr>
        <p:sp>
          <p:nvSpPr>
            <p:cNvPr id="64" name="Ellipse 73">
              <a:extLst>
                <a:ext uri="{FF2B5EF4-FFF2-40B4-BE49-F238E27FC236}">
                  <a16:creationId xmlns:a16="http://schemas.microsoft.com/office/drawing/2014/main" id="{88766E76-51A9-4222-8242-8D9A7C85121C}"/>
                </a:ext>
              </a:extLst>
            </p:cNvPr>
            <p:cNvSpPr/>
            <p:nvPr/>
          </p:nvSpPr>
          <p:spPr bwMode="gray">
            <a:xfrm rot="19800000">
              <a:off x="2529963" y="3717700"/>
              <a:ext cx="1332907" cy="1332907"/>
            </a:xfrm>
            <a:prstGeom prst="ellipse">
              <a:avLst/>
            </a:prstGeom>
            <a:solidFill>
              <a:schemeClr val="accent5"/>
            </a:solidFill>
            <a:ln w="12700">
              <a:noFill/>
              <a:round/>
              <a:headEnd/>
              <a:tailEnd/>
            </a:ln>
            <a:effectLst>
              <a:outerShdw blurRad="76200" dist="25400" algn="l" rotWithShape="0">
                <a:prstClr val="black">
                  <a:alpha val="25000"/>
                </a:prstClr>
              </a:outerShdw>
            </a:effectLst>
            <a:scene3d>
              <a:camera prst="orthographicFront"/>
              <a:lightRig rig="balanced" dir="t">
                <a:rot lat="0" lon="0" rev="4800000"/>
              </a:lightRig>
            </a:scene3d>
            <a:sp3d>
              <a:bevelT w="50800" h="12700"/>
            </a:sp3d>
          </p:spPr>
          <p:txBody>
            <a:bodyPr wrap="none" lIns="0" tIns="0" rIns="0" bIns="180000" rtlCol="0" anchor="ctr"/>
            <a:lstStyle/>
            <a:p>
              <a:pPr lvl="0" algn="ctr"/>
              <a:r>
                <a:rPr lang="en-US" sz="3200" baseline="46000" dirty="0">
                  <a:solidFill>
                    <a:prstClr val="white"/>
                  </a:solidFill>
                  <a:effectLst>
                    <a:innerShdw blurRad="38100" dist="25400" dir="13500000">
                      <a:prstClr val="black">
                        <a:alpha val="37000"/>
                      </a:prstClr>
                    </a:innerShdw>
                  </a:effectLst>
                </a:rPr>
                <a:t>$</a:t>
              </a:r>
              <a:r>
                <a:rPr lang="en-US" sz="2800" dirty="0">
                  <a:solidFill>
                    <a:prstClr val="white"/>
                  </a:solidFill>
                  <a:effectLst>
                    <a:innerShdw blurRad="38100" dist="25400" dir="13500000">
                      <a:prstClr val="black">
                        <a:alpha val="37000"/>
                      </a:prstClr>
                    </a:innerShdw>
                  </a:effectLst>
                </a:rPr>
                <a:t>.</a:t>
              </a:r>
              <a:r>
                <a:rPr lang="en-US" sz="4800" dirty="0">
                  <a:solidFill>
                    <a:prstClr val="white"/>
                  </a:solidFill>
                  <a:effectLst>
                    <a:innerShdw blurRad="38100" dist="25400" dir="13500000">
                      <a:prstClr val="black">
                        <a:alpha val="37000"/>
                      </a:prstClr>
                    </a:innerShdw>
                  </a:effectLst>
                </a:rPr>
                <a:t>15</a:t>
              </a:r>
            </a:p>
          </p:txBody>
        </p:sp>
        <p:sp>
          <p:nvSpPr>
            <p:cNvPr id="65" name="Rechteck 74">
              <a:extLst>
                <a:ext uri="{FF2B5EF4-FFF2-40B4-BE49-F238E27FC236}">
                  <a16:creationId xmlns:a16="http://schemas.microsoft.com/office/drawing/2014/main" id="{4553B927-5C05-4135-A01D-C6BF32D91084}"/>
                </a:ext>
              </a:extLst>
            </p:cNvPr>
            <p:cNvSpPr/>
            <p:nvPr/>
          </p:nvSpPr>
          <p:spPr bwMode="gray">
            <a:xfrm>
              <a:off x="2139145" y="4730009"/>
              <a:ext cx="2138359" cy="634028"/>
            </a:xfrm>
            <a:prstGeom prst="rect">
              <a:avLst/>
            </a:prstGeom>
            <a:solidFill>
              <a:schemeClr val="bg1"/>
            </a:solidFill>
            <a:ln w="12700">
              <a:noFill/>
              <a:round/>
              <a:headEnd/>
              <a:tailEnd/>
            </a:ln>
            <a:effectLst>
              <a:outerShdw blurRad="76200" dist="127000" dir="16200000" sx="93000" sy="93000" rotWithShape="0">
                <a:prstClr val="black">
                  <a:alpha val="40000"/>
                </a:prstClr>
              </a:outerShdw>
            </a:effectLst>
          </p:spPr>
          <p:txBody>
            <a:bodyPr rtlCol="0" anchor="ctr"/>
            <a:lstStyle/>
            <a:p>
              <a:pPr algn="ctr"/>
              <a:endParaRPr lang="en-US" dirty="0"/>
            </a:p>
          </p:txBody>
        </p:sp>
        <p:sp>
          <p:nvSpPr>
            <p:cNvPr id="66" name="Textfeld 75">
              <a:extLst>
                <a:ext uri="{FF2B5EF4-FFF2-40B4-BE49-F238E27FC236}">
                  <a16:creationId xmlns:a16="http://schemas.microsoft.com/office/drawing/2014/main" id="{4F86EF68-CF39-44E6-A0BA-B3552EFE0A6D}"/>
                </a:ext>
              </a:extLst>
            </p:cNvPr>
            <p:cNvSpPr txBox="1"/>
            <p:nvPr/>
          </p:nvSpPr>
          <p:spPr bwMode="gray">
            <a:xfrm>
              <a:off x="2341890" y="4781068"/>
              <a:ext cx="1630682" cy="600164"/>
            </a:xfrm>
            <a:prstGeom prst="rect">
              <a:avLst/>
            </a:prstGeom>
            <a:noFill/>
          </p:spPr>
          <p:txBody>
            <a:bodyPr wrap="square" rtlCol="0">
              <a:spAutoFit/>
            </a:bodyPr>
            <a:lstStyle/>
            <a:p>
              <a:pPr algn="ctr"/>
              <a:r>
                <a:rPr lang="en-US" sz="1100" dirty="0"/>
                <a:t>Dividend Per Share</a:t>
              </a:r>
            </a:p>
            <a:p>
              <a:pPr algn="ctr"/>
              <a:r>
                <a:rPr lang="en-US" sz="1100" dirty="0"/>
                <a:t>As at March 31, 2023</a:t>
              </a:r>
              <a:br>
                <a:rPr lang="en-US" sz="1100" dirty="0">
                  <a:solidFill>
                    <a:schemeClr val="accent2">
                      <a:lumMod val="75000"/>
                    </a:schemeClr>
                  </a:solidFill>
                </a:rPr>
              </a:br>
              <a:endParaRPr lang="en-US" sz="1100" dirty="0">
                <a:solidFill>
                  <a:schemeClr val="accent2">
                    <a:lumMod val="75000"/>
                  </a:schemeClr>
                </a:solidFill>
              </a:endParaRPr>
            </a:p>
          </p:txBody>
        </p:sp>
      </p:grpSp>
      <p:sp>
        <p:nvSpPr>
          <p:cNvPr id="67" name="Rectangle 66">
            <a:extLst>
              <a:ext uri="{FF2B5EF4-FFF2-40B4-BE49-F238E27FC236}">
                <a16:creationId xmlns:a16="http://schemas.microsoft.com/office/drawing/2014/main" id="{8E692557-48D6-4E04-924F-F9C35A2BFB26}"/>
              </a:ext>
            </a:extLst>
          </p:cNvPr>
          <p:cNvSpPr/>
          <p:nvPr/>
        </p:nvSpPr>
        <p:spPr>
          <a:xfrm>
            <a:off x="1300825" y="2432479"/>
            <a:ext cx="3463688" cy="1123693"/>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sp>
        <p:nvSpPr>
          <p:cNvPr id="68" name="TextBox 67">
            <a:extLst>
              <a:ext uri="{FF2B5EF4-FFF2-40B4-BE49-F238E27FC236}">
                <a16:creationId xmlns:a16="http://schemas.microsoft.com/office/drawing/2014/main" id="{029F6F43-D292-4AFA-992D-1E9F92AC2E28}"/>
              </a:ext>
            </a:extLst>
          </p:cNvPr>
          <p:cNvSpPr txBox="1"/>
          <p:nvPr/>
        </p:nvSpPr>
        <p:spPr>
          <a:xfrm>
            <a:off x="1332384" y="1247349"/>
            <a:ext cx="3432130" cy="1015663"/>
          </a:xfrm>
          <a:prstGeom prst="rect">
            <a:avLst/>
          </a:prstGeom>
          <a:noFill/>
        </p:spPr>
        <p:txBody>
          <a:bodyPr wrap="square" rtlCol="0">
            <a:spAutoFit/>
          </a:bodyPr>
          <a:lstStyle/>
          <a:p>
            <a:pPr algn="ctr"/>
            <a:r>
              <a:rPr lang="en-US" sz="2000" b="1" i="1" dirty="0">
                <a:solidFill>
                  <a:schemeClr val="accent4"/>
                </a:solidFill>
              </a:rPr>
              <a:t>Highest level of quarterly revenue, adjusted EBITDA and earnings on record</a:t>
            </a:r>
          </a:p>
        </p:txBody>
      </p:sp>
      <p:sp>
        <p:nvSpPr>
          <p:cNvPr id="69" name="TextBox 68">
            <a:extLst>
              <a:ext uri="{FF2B5EF4-FFF2-40B4-BE49-F238E27FC236}">
                <a16:creationId xmlns:a16="http://schemas.microsoft.com/office/drawing/2014/main" id="{CA066ED9-BF3B-453B-8598-631553CB1C81}"/>
              </a:ext>
            </a:extLst>
          </p:cNvPr>
          <p:cNvSpPr txBox="1"/>
          <p:nvPr/>
        </p:nvSpPr>
        <p:spPr>
          <a:xfrm>
            <a:off x="1332383" y="3885915"/>
            <a:ext cx="3463689" cy="707886"/>
          </a:xfrm>
          <a:prstGeom prst="rect">
            <a:avLst/>
          </a:prstGeom>
          <a:noFill/>
        </p:spPr>
        <p:txBody>
          <a:bodyPr wrap="square" rtlCol="0">
            <a:spAutoFit/>
          </a:bodyPr>
          <a:lstStyle/>
          <a:p>
            <a:pPr algn="ctr"/>
            <a:r>
              <a:rPr lang="en-US" sz="2000" b="1" i="1" dirty="0">
                <a:solidFill>
                  <a:schemeClr val="accent4"/>
                </a:solidFill>
              </a:rPr>
              <a:t>Maintained a strong </a:t>
            </a:r>
            <a:br>
              <a:rPr lang="en-US" sz="2000" b="1" i="1" dirty="0">
                <a:solidFill>
                  <a:schemeClr val="accent4"/>
                </a:solidFill>
              </a:rPr>
            </a:br>
            <a:r>
              <a:rPr lang="en-US" sz="2000" b="1" i="1" dirty="0">
                <a:solidFill>
                  <a:schemeClr val="accent4"/>
                </a:solidFill>
              </a:rPr>
              <a:t>financial position</a:t>
            </a:r>
          </a:p>
        </p:txBody>
      </p:sp>
      <p:sp>
        <p:nvSpPr>
          <p:cNvPr id="70" name="Rectangle 69">
            <a:extLst>
              <a:ext uri="{FF2B5EF4-FFF2-40B4-BE49-F238E27FC236}">
                <a16:creationId xmlns:a16="http://schemas.microsoft.com/office/drawing/2014/main" id="{225322D8-E06E-4822-BAAD-6A729DC69AF8}"/>
              </a:ext>
            </a:extLst>
          </p:cNvPr>
          <p:cNvSpPr/>
          <p:nvPr/>
        </p:nvSpPr>
        <p:spPr>
          <a:xfrm>
            <a:off x="1332385" y="3725878"/>
            <a:ext cx="3463688" cy="1123693"/>
          </a:xfrm>
          <a:prstGeom prst="rect">
            <a:avLst/>
          </a:prstGeom>
          <a:noFill/>
          <a:ln>
            <a:solidFill>
              <a:schemeClr val="bg1">
                <a:lumMod val="75000"/>
              </a:schemeClr>
            </a:solidFill>
          </a:ln>
          <a:effectLst>
            <a:outerShdw blurRad="50800" dist="38100" dir="2700000" algn="tl" rotWithShape="0">
              <a:prstClr val="black">
                <a:alpha val="40000"/>
              </a:prst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solidFill>
                <a:schemeClr val="bg1">
                  <a:lumMod val="50000"/>
                </a:schemeClr>
              </a:solidFill>
            </a:endParaRPr>
          </a:p>
        </p:txBody>
      </p:sp>
      <p:pic>
        <p:nvPicPr>
          <p:cNvPr id="62" name="Picture 61">
            <a:extLst>
              <a:ext uri="{FF2B5EF4-FFF2-40B4-BE49-F238E27FC236}">
                <a16:creationId xmlns:a16="http://schemas.microsoft.com/office/drawing/2014/main" id="{2621A15B-D4F6-4E46-A02A-B195BB954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5784" y="669230"/>
            <a:ext cx="4378521" cy="5473151"/>
          </a:xfrm>
          <a:prstGeom prst="rect">
            <a:avLst/>
          </a:prstGeom>
        </p:spPr>
      </p:pic>
      <p:graphicFrame>
        <p:nvGraphicFramePr>
          <p:cNvPr id="36" name="Table 35">
            <a:extLst>
              <a:ext uri="{FF2B5EF4-FFF2-40B4-BE49-F238E27FC236}">
                <a16:creationId xmlns:a16="http://schemas.microsoft.com/office/drawing/2014/main" id="{ED238E79-8AB1-4C71-9069-3E1A4652C892}"/>
              </a:ext>
            </a:extLst>
          </p:cNvPr>
          <p:cNvGraphicFramePr>
            <a:graphicFrameLocks noGrp="1"/>
          </p:cNvGraphicFramePr>
          <p:nvPr>
            <p:extLst>
              <p:ext uri="{D42A27DB-BD31-4B8C-83A1-F6EECF244321}">
                <p14:modId xmlns:p14="http://schemas.microsoft.com/office/powerpoint/2010/main" val="2837020583"/>
              </p:ext>
            </p:extLst>
          </p:nvPr>
        </p:nvGraphicFramePr>
        <p:xfrm>
          <a:off x="5036475" y="936590"/>
          <a:ext cx="6872204" cy="3910457"/>
        </p:xfrm>
        <a:graphic>
          <a:graphicData uri="http://schemas.openxmlformats.org/drawingml/2006/table">
            <a:tbl>
              <a:tblPr>
                <a:tableStyleId>{2D5ABB26-0587-4C30-8999-92F81FD0307C}</a:tableStyleId>
              </a:tblPr>
              <a:tblGrid>
                <a:gridCol w="2192447">
                  <a:extLst>
                    <a:ext uri="{9D8B030D-6E8A-4147-A177-3AD203B41FA5}">
                      <a16:colId xmlns:a16="http://schemas.microsoft.com/office/drawing/2014/main" val="20000"/>
                    </a:ext>
                  </a:extLst>
                </a:gridCol>
                <a:gridCol w="777809">
                  <a:extLst>
                    <a:ext uri="{9D8B030D-6E8A-4147-A177-3AD203B41FA5}">
                      <a16:colId xmlns:a16="http://schemas.microsoft.com/office/drawing/2014/main" val="3831890760"/>
                    </a:ext>
                  </a:extLst>
                </a:gridCol>
                <a:gridCol w="777809">
                  <a:extLst>
                    <a:ext uri="{9D8B030D-6E8A-4147-A177-3AD203B41FA5}">
                      <a16:colId xmlns:a16="http://schemas.microsoft.com/office/drawing/2014/main" val="2628543873"/>
                    </a:ext>
                  </a:extLst>
                </a:gridCol>
                <a:gridCol w="777809">
                  <a:extLst>
                    <a:ext uri="{9D8B030D-6E8A-4147-A177-3AD203B41FA5}">
                      <a16:colId xmlns:a16="http://schemas.microsoft.com/office/drawing/2014/main" val="3559661112"/>
                    </a:ext>
                  </a:extLst>
                </a:gridCol>
                <a:gridCol w="777809">
                  <a:extLst>
                    <a:ext uri="{9D8B030D-6E8A-4147-A177-3AD203B41FA5}">
                      <a16:colId xmlns:a16="http://schemas.microsoft.com/office/drawing/2014/main" val="20005"/>
                    </a:ext>
                  </a:extLst>
                </a:gridCol>
                <a:gridCol w="796609">
                  <a:extLst>
                    <a:ext uri="{9D8B030D-6E8A-4147-A177-3AD203B41FA5}">
                      <a16:colId xmlns:a16="http://schemas.microsoft.com/office/drawing/2014/main" val="20006"/>
                    </a:ext>
                  </a:extLst>
                </a:gridCol>
                <a:gridCol w="771912">
                  <a:extLst>
                    <a:ext uri="{9D8B030D-6E8A-4147-A177-3AD203B41FA5}">
                      <a16:colId xmlns:a16="http://schemas.microsoft.com/office/drawing/2014/main" val="20007"/>
                    </a:ext>
                  </a:extLst>
                </a:gridCol>
              </a:tblGrid>
              <a:tr h="144419">
                <a:tc>
                  <a:txBody>
                    <a:bodyPr/>
                    <a:lstStyle/>
                    <a:p>
                      <a:endParaRPr lang="en-US" sz="1500" dirty="0"/>
                    </a:p>
                  </a:txBody>
                  <a:tcPr marL="53045" marR="53045"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b="1" baseline="0" dirty="0">
                          <a:solidFill>
                            <a:schemeClr val="tx1"/>
                          </a:solidFill>
                          <a:latin typeface="Arial Narrow" pitchFamily="34" charset="0"/>
                          <a:ea typeface="Times New Roman"/>
                          <a:cs typeface="Times New Roman"/>
                        </a:rPr>
                        <a:t>Three-month period ended March 31</a:t>
                      </a:r>
                      <a:r>
                        <a:rPr lang="en-US" sz="1300" b="1" baseline="0" dirty="0">
                          <a:solidFill>
                            <a:schemeClr val="tx1"/>
                          </a:solidFill>
                          <a:latin typeface="Arial Narrow" pitchFamily="34" charset="0"/>
                          <a:ea typeface="Times New Roman"/>
                          <a:cs typeface="Times New Roman"/>
                        </a:rPr>
                        <a:t>,</a:t>
                      </a:r>
                      <a:endParaRPr lang="en-US" sz="1300" b="1" dirty="0">
                        <a:solidFill>
                          <a:schemeClr val="tx1"/>
                        </a:solidFill>
                        <a:latin typeface="Arial Narrow" pitchFamily="34" charset="0"/>
                        <a:ea typeface="Times New Roman"/>
                        <a:cs typeface="Times New Roman"/>
                      </a:endParaRPr>
                    </a:p>
                  </a:txBody>
                  <a:tcPr marL="53045" marR="53045"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b="1" baseline="0" dirty="0">
                          <a:solidFill>
                            <a:schemeClr val="tx1"/>
                          </a:solidFill>
                          <a:latin typeface="Arial Narrow" pitchFamily="34" charset="0"/>
                          <a:ea typeface="Times New Roman"/>
                          <a:cs typeface="Times New Roman"/>
                        </a:rPr>
                        <a:t>Years ended Dec 31</a:t>
                      </a:r>
                      <a:r>
                        <a:rPr lang="en-US" sz="1300" b="1" baseline="0" dirty="0">
                          <a:solidFill>
                            <a:schemeClr val="tx1"/>
                          </a:solidFill>
                          <a:latin typeface="Arial Narrow" pitchFamily="34" charset="0"/>
                          <a:ea typeface="Times New Roman"/>
                          <a:cs typeface="Times New Roman"/>
                        </a:rPr>
                        <a:t>,</a:t>
                      </a:r>
                      <a:endParaRPr lang="en-US" sz="1300" b="1" dirty="0">
                        <a:solidFill>
                          <a:schemeClr val="tx1"/>
                        </a:solidFill>
                        <a:latin typeface="Arial Narrow" pitchFamily="34" charset="0"/>
                        <a:ea typeface="Times New Roman"/>
                        <a:cs typeface="Times New Roman"/>
                      </a:endParaRPr>
                    </a:p>
                  </a:txBody>
                  <a:tcPr marL="53045" marR="53045"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pPr marL="0" marR="0" algn="r">
                        <a:lnSpc>
                          <a:spcPct val="115000"/>
                        </a:lnSpc>
                        <a:spcBef>
                          <a:spcPts val="0"/>
                        </a:spcBef>
                        <a:spcAft>
                          <a:spcPts val="0"/>
                        </a:spcAft>
                      </a:pPr>
                      <a:endParaRPr lang="en-US" sz="1800" b="0" dirty="0">
                        <a:solidFill>
                          <a:schemeClr val="tx1"/>
                        </a:solidFill>
                        <a:latin typeface="Arial Narrow" pitchFamily="34" charset="0"/>
                        <a:ea typeface="Times New Roman"/>
                        <a:cs typeface="Times New Roman"/>
                      </a:endParaRPr>
                    </a:p>
                  </a:txBody>
                  <a:tcPr marL="63062" marR="63062" marT="0"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0"/>
                  </a:ext>
                </a:extLst>
              </a:tr>
              <a:tr h="259365">
                <a:tc>
                  <a:txBody>
                    <a:bodyPr/>
                    <a:lstStyle/>
                    <a:p>
                      <a:pPr marL="0" marR="0" algn="l">
                        <a:lnSpc>
                          <a:spcPct val="115000"/>
                        </a:lnSpc>
                        <a:spcBef>
                          <a:spcPts val="0"/>
                        </a:spcBef>
                        <a:spcAft>
                          <a:spcPts val="0"/>
                        </a:spcAft>
                      </a:pPr>
                      <a:r>
                        <a:rPr lang="en-US" altLang="en-US" sz="800" i="1" dirty="0">
                          <a:latin typeface="Arial Narrow" pitchFamily="34" charset="0"/>
                        </a:rPr>
                        <a:t>Stated in thousands of dollars rig counts and </a:t>
                      </a:r>
                      <a:br>
                        <a:rPr lang="en-US" altLang="en-US" sz="800" i="1" dirty="0">
                          <a:latin typeface="Arial Narrow" pitchFamily="34" charset="0"/>
                        </a:rPr>
                      </a:br>
                      <a:r>
                        <a:rPr lang="en-US" altLang="en-US" sz="800" i="1" dirty="0">
                          <a:latin typeface="Arial Narrow" pitchFamily="34" charset="0"/>
                        </a:rPr>
                        <a:t>operating days</a:t>
                      </a:r>
                      <a:endParaRPr lang="en-US" sz="800" b="1" dirty="0">
                        <a:solidFill>
                          <a:schemeClr val="tx1"/>
                        </a:solidFill>
                        <a:latin typeface="Arial Narrow" pitchFamily="34" charset="0"/>
                        <a:ea typeface="Times New Roman"/>
                        <a:cs typeface="Times New Roman"/>
                      </a:endParaRPr>
                    </a:p>
                  </a:txBody>
                  <a:tcPr marL="53045" marR="5304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1" dirty="0">
                          <a:solidFill>
                            <a:schemeClr val="tx1"/>
                          </a:solidFill>
                          <a:latin typeface="Arial Narrow" pitchFamily="34" charset="0"/>
                          <a:ea typeface="Times New Roman"/>
                          <a:cs typeface="Times New Roman"/>
                        </a:rPr>
                        <a:t>2023</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2022</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 Chg</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1" dirty="0">
                          <a:solidFill>
                            <a:schemeClr val="tx1"/>
                          </a:solidFill>
                          <a:latin typeface="Arial Narrow" pitchFamily="34" charset="0"/>
                          <a:ea typeface="Times New Roman"/>
                          <a:cs typeface="Times New Roman"/>
                        </a:rPr>
                        <a:t>2022</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2021</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300" b="0" dirty="0">
                          <a:solidFill>
                            <a:schemeClr val="tx1"/>
                          </a:solidFill>
                          <a:latin typeface="Arial Narrow" pitchFamily="34" charset="0"/>
                          <a:ea typeface="Times New Roman"/>
                          <a:cs typeface="Times New Roman"/>
                        </a:rPr>
                        <a:t>% Chg</a:t>
                      </a:r>
                    </a:p>
                  </a:txBody>
                  <a:tcPr marL="53045" marR="53045"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4320">
                <a:tc>
                  <a:txBody>
                    <a:bodyPr/>
                    <a:lstStyle/>
                    <a:p>
                      <a:pPr marL="0" marR="0">
                        <a:lnSpc>
                          <a:spcPct val="115000"/>
                        </a:lnSpc>
                        <a:spcBef>
                          <a:spcPts val="0"/>
                        </a:spcBef>
                        <a:spcAft>
                          <a:spcPts val="0"/>
                        </a:spcAft>
                      </a:pPr>
                      <a:r>
                        <a:rPr lang="en-US" sz="1400" b="1" cap="none" spc="0" dirty="0">
                          <a:ln>
                            <a:noFill/>
                          </a:ln>
                          <a:solidFill>
                            <a:schemeClr val="tx1"/>
                          </a:solidFill>
                          <a:effectLst/>
                          <a:latin typeface="Arial Narrow" pitchFamily="34" charset="0"/>
                        </a:rPr>
                        <a:t>Operating Results</a:t>
                      </a:r>
                      <a:endParaRPr lang="en-US" sz="1400" b="1"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bg1"/>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R>
                      <a:noFill/>
                    </a:lnR>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a:lnSpc>
                          <a:spcPct val="115000"/>
                        </a:lnSpc>
                        <a:spcBef>
                          <a:spcPts val="0"/>
                        </a:spcBef>
                        <a:spcAft>
                          <a:spcPts val="0"/>
                        </a:spcAft>
                      </a:pPr>
                      <a:endParaRPr lang="en-US" sz="1000" b="0" i="1" cap="none" spc="0" dirty="0">
                        <a:ln>
                          <a:noFill/>
                        </a:ln>
                        <a:solidFill>
                          <a:schemeClr val="tx1"/>
                        </a:solidFill>
                        <a:effectLst/>
                        <a:latin typeface="Arial Narrow" pitchFamily="34" charset="0"/>
                        <a:ea typeface="Times New Roman"/>
                        <a:cs typeface="Times New Roman"/>
                      </a:endParaRPr>
                    </a:p>
                  </a:txBody>
                  <a:tcPr marL="53045" marR="53045" marT="0" marB="0">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300" b="1" dirty="0">
                        <a:solidFill>
                          <a:schemeClr val="tx1"/>
                        </a:solidFill>
                        <a:latin typeface="Arial Narrow" pitchFamily="34" charset="0"/>
                        <a:ea typeface="Times New Roman"/>
                        <a:cs typeface="Times New Roman"/>
                      </a:endParaRPr>
                    </a:p>
                  </a:txBody>
                  <a:tcPr marL="53045" marR="53045" marT="0" marB="0" anchor="ctr">
                    <a:lnL>
                      <a:noFill/>
                    </a:lnL>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300" b="0" dirty="0">
                        <a:solidFill>
                          <a:schemeClr val="tx1"/>
                        </a:solidFill>
                        <a:latin typeface="Arial Narrow" pitchFamily="34" charset="0"/>
                        <a:ea typeface="Times New Roman"/>
                        <a:cs typeface="Times New Roman"/>
                      </a:endParaRPr>
                    </a:p>
                  </a:txBody>
                  <a:tcPr marL="53045" marR="53045" marT="0" marB="0" anchor="ctr">
                    <a:lnT w="12700" cap="flat" cmpd="sng" algn="ctr">
                      <a:solidFill>
                        <a:schemeClr val="accent4"/>
                      </a:solidFill>
                      <a:prstDash val="solid"/>
                      <a:round/>
                      <a:headEnd type="none" w="med" len="med"/>
                      <a:tailEnd type="none" w="med" len="med"/>
                    </a:lnT>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1300" b="0" dirty="0">
                        <a:solidFill>
                          <a:schemeClr val="tx1"/>
                        </a:solidFill>
                        <a:latin typeface="Arial Narrow" pitchFamily="34" charset="0"/>
                        <a:ea typeface="Times New Roman"/>
                        <a:cs typeface="Times New Roman"/>
                      </a:endParaRPr>
                    </a:p>
                  </a:txBody>
                  <a:tcPr marL="53045" marR="53045" marT="0" marB="0" anchor="ct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274320">
                <a:tc>
                  <a:txBody>
                    <a:bodyPr/>
                    <a:lstStyle/>
                    <a:p>
                      <a:pPr marL="0" marR="0" algn="l" defTabSz="914400" rtl="0" eaLnBrk="1" latinLnBrk="0" hangingPunct="1">
                        <a:lnSpc>
                          <a:spcPct val="120000"/>
                        </a:lnSpc>
                        <a:spcBef>
                          <a:spcPts val="0"/>
                        </a:spcBef>
                        <a:spcAft>
                          <a:spcPts val="0"/>
                        </a:spcAft>
                      </a:pPr>
                      <a:r>
                        <a:rPr lang="en-US" sz="1400" kern="1200" dirty="0">
                          <a:solidFill>
                            <a:schemeClr val="tx1"/>
                          </a:solidFill>
                          <a:latin typeface="Arial Narrow" pitchFamily="34" charset="0"/>
                          <a:ea typeface="+mn-ea"/>
                          <a:cs typeface="+mn-cs"/>
                        </a:rPr>
                        <a:t>Revenue </a:t>
                      </a:r>
                    </a:p>
                  </a:txBody>
                  <a:tcPr marL="61426" marR="229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166,022</a:t>
                      </a:r>
                    </a:p>
                  </a:txBody>
                  <a:tcPr marL="31247" marR="77576" marT="0" marB="0" anchor="ctr">
                    <a:lnL>
                      <a:noFill/>
                    </a:lnL>
                    <a:lnR>
                      <a:noFill/>
                    </a:ln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109,304</a:t>
                      </a:r>
                    </a:p>
                  </a:txBody>
                  <a:tcPr marL="31247" marR="77576" marT="0" marB="0" anchor="ctr">
                    <a:lnL>
                      <a:noFill/>
                    </a:lnL>
                    <a:lnR>
                      <a:noFill/>
                    </a:ln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52</a:t>
                      </a:r>
                    </a:p>
                  </a:txBody>
                  <a:tcPr marL="31247" marR="77576" marT="0" marB="0" anchor="ctr">
                    <a:lnL>
                      <a:noFill/>
                    </a:lnL>
                    <a:lnR>
                      <a:noFill/>
                    </a:ln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535,745</a:t>
                      </a:r>
                    </a:p>
                  </a:txBody>
                  <a:tcPr marL="31247" marR="77576" marT="0" marB="0" anchor="ctr">
                    <a:lnL>
                      <a:noFill/>
                    </a:lnL>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339,946</a:t>
                      </a:r>
                    </a:p>
                  </a:txBody>
                  <a:tcPr marL="31247" marR="77576" marT="0" marB="0" anchor="c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58</a:t>
                      </a:r>
                    </a:p>
                  </a:txBody>
                  <a:tcPr marL="31247" marR="77576" marT="0" marB="0" anchor="c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0" cap="none" spc="0" dirty="0">
                          <a:ln>
                            <a:noFill/>
                          </a:ln>
                          <a:solidFill>
                            <a:schemeClr val="tx1"/>
                          </a:solidFill>
                          <a:effectLst/>
                          <a:latin typeface="Arial Narrow" pitchFamily="34" charset="0"/>
                        </a:rPr>
                        <a:t>Adjusted EBITDA</a:t>
                      </a:r>
                      <a:r>
                        <a:rPr lang="en-US" sz="1400" b="0" cap="none" spc="0" baseline="30000" dirty="0">
                          <a:ln>
                            <a:noFill/>
                          </a:ln>
                          <a:solidFill>
                            <a:schemeClr val="tx1"/>
                          </a:solidFill>
                          <a:effectLst/>
                          <a:latin typeface="Arial Narrow" pitchFamily="34" charset="0"/>
                        </a:rPr>
                        <a:t> (1)</a:t>
                      </a:r>
                      <a:endParaRPr lang="en-US" sz="1400" b="0" cap="none" spc="0" baseline="30000" dirty="0">
                        <a:ln>
                          <a:noFill/>
                        </a:ln>
                        <a:solidFill>
                          <a:schemeClr val="tx1"/>
                        </a:solidFill>
                        <a:effectLst/>
                        <a:latin typeface="Arial Narrow" pitchFamily="34" charset="0"/>
                        <a:ea typeface="Times New Roman"/>
                        <a:cs typeface="Times New Roman"/>
                      </a:endParaRPr>
                    </a:p>
                  </a:txBody>
                  <a:tcPr marL="61426" marR="229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a:noFill/>
                    </a:lnB>
                    <a:solidFill>
                      <a:schemeClr val="bg1"/>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1" kern="1200" dirty="0">
                          <a:solidFill>
                            <a:schemeClr val="tx1"/>
                          </a:solidFill>
                          <a:effectLst/>
                          <a:latin typeface="Arial Narrow" panose="020B0606020202030204" pitchFamily="34" charset="0"/>
                          <a:ea typeface="+mn-ea"/>
                          <a:cs typeface="+mn-cs"/>
                        </a:rPr>
                        <a:t>37,000</a:t>
                      </a:r>
                    </a:p>
                  </a:txBody>
                  <a:tcPr marL="31247" marR="77576" marT="0" marB="0" anchor="ctr">
                    <a:lnL>
                      <a:noFill/>
                    </a:lnL>
                    <a:lnR>
                      <a:noFill/>
                    </a:lnR>
                    <a:lnB>
                      <a:noFill/>
                    </a:lnB>
                    <a:solidFill>
                      <a:schemeClr val="bg1">
                        <a:lumMod val="95000"/>
                      </a:schemeClr>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a:solidFill>
                            <a:schemeClr val="tx1"/>
                          </a:solidFill>
                          <a:effectLst/>
                          <a:latin typeface="Arial Narrow" panose="020B0606020202030204" pitchFamily="34" charset="0"/>
                          <a:ea typeface="+mn-ea"/>
                          <a:cs typeface="+mn-cs"/>
                        </a:rPr>
                        <a:t>6,444</a:t>
                      </a:r>
                    </a:p>
                  </a:txBody>
                  <a:tcPr marL="31247" marR="77576" marT="0" marB="0" anchor="ctr">
                    <a:lnL>
                      <a:noFill/>
                    </a:lnL>
                    <a:lnR>
                      <a:noFill/>
                    </a:lnR>
                    <a:lnB>
                      <a:noFill/>
                    </a:lnB>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a:solidFill>
                            <a:schemeClr val="tx1"/>
                          </a:solidFill>
                          <a:effectLst/>
                          <a:latin typeface="Arial Narrow" panose="020B0606020202030204" pitchFamily="34" charset="0"/>
                          <a:ea typeface="+mn-ea"/>
                          <a:cs typeface="+mn-cs"/>
                        </a:rPr>
                        <a:t>474</a:t>
                      </a:r>
                    </a:p>
                  </a:txBody>
                  <a:tcPr marL="31247" marR="77576" marT="0" marB="0" anchor="ctr">
                    <a:lnL>
                      <a:noFill/>
                    </a:lnL>
                    <a:lnR>
                      <a:noFill/>
                    </a:lnR>
                    <a:lnB>
                      <a:noFill/>
                    </a:lnB>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1" kern="1200" dirty="0">
                          <a:solidFill>
                            <a:schemeClr val="tx1"/>
                          </a:solidFill>
                          <a:effectLst/>
                          <a:latin typeface="Arial Narrow" panose="020B0606020202030204" pitchFamily="34" charset="0"/>
                          <a:ea typeface="+mn-ea"/>
                          <a:cs typeface="+mn-cs"/>
                        </a:rPr>
                        <a:t>92,719</a:t>
                      </a:r>
                    </a:p>
                  </a:txBody>
                  <a:tcPr marL="31247" marR="77576" marT="0" marB="0" anchor="ctr">
                    <a:lnL>
                      <a:noFill/>
                    </a:lnL>
                    <a:lnB>
                      <a:noFill/>
                    </a:lnB>
                    <a:solidFill>
                      <a:schemeClr val="bg1">
                        <a:lumMod val="95000"/>
                      </a:schemeClr>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60,164</a:t>
                      </a:r>
                    </a:p>
                  </a:txBody>
                  <a:tcPr marL="31247" marR="77576" marT="0" marB="0" anchor="ctr">
                    <a:lnB>
                      <a:noFill/>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54</a:t>
                      </a:r>
                    </a:p>
                  </a:txBody>
                  <a:tcPr marL="31247" marR="77576" marT="0" marB="0" anchor="ctr">
                    <a:lnB>
                      <a:noFill/>
                    </a:lnB>
                    <a:solidFill>
                      <a:schemeClr val="bg1"/>
                    </a:solidFill>
                  </a:tcPr>
                </a:tc>
                <a:extLst>
                  <a:ext uri="{0D108BD9-81ED-4DB2-BD59-A6C34878D82A}">
                    <a16:rowId xmlns:a16="http://schemas.microsoft.com/office/drawing/2014/main" val="428849907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a:noFill/>
                          </a:ln>
                          <a:solidFill>
                            <a:schemeClr val="tx1"/>
                          </a:solidFill>
                          <a:effectLst/>
                          <a:latin typeface="Arial Narrow" pitchFamily="34" charset="0"/>
                        </a:rPr>
                        <a:t>Adjusted EBITDA </a:t>
                      </a:r>
                      <a:r>
                        <a:rPr lang="en-US" sz="1400" b="0" cap="none" spc="0" baseline="30000" dirty="0">
                          <a:ln>
                            <a:noFill/>
                          </a:ln>
                          <a:solidFill>
                            <a:schemeClr val="tx1"/>
                          </a:solidFill>
                          <a:effectLst/>
                          <a:latin typeface="Arial Narrow" pitchFamily="34" charset="0"/>
                        </a:rPr>
                        <a:t>(1)</a:t>
                      </a:r>
                      <a:br>
                        <a:rPr lang="en-US" sz="1400" b="0" cap="none" spc="0" dirty="0">
                          <a:ln>
                            <a:noFill/>
                          </a:ln>
                          <a:solidFill>
                            <a:schemeClr val="tx1"/>
                          </a:solidFill>
                          <a:effectLst/>
                          <a:latin typeface="Arial Narrow" pitchFamily="34" charset="0"/>
                        </a:rPr>
                      </a:br>
                      <a:r>
                        <a:rPr lang="en-US" sz="1200" b="0" cap="none" spc="0" dirty="0">
                          <a:ln>
                            <a:noFill/>
                          </a:ln>
                          <a:solidFill>
                            <a:schemeClr val="tx1"/>
                          </a:solidFill>
                          <a:effectLst/>
                          <a:latin typeface="Arial Narrow" pitchFamily="34" charset="0"/>
                        </a:rPr>
                        <a:t>excluding cash-settled share-based</a:t>
                      </a:r>
                      <a:endParaRPr lang="en-US" sz="1400" b="0" cap="none" spc="0" baseline="3000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38,374</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18,181</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a:solidFill>
                            <a:schemeClr val="tx1"/>
                          </a:solidFill>
                          <a:effectLst/>
                          <a:latin typeface="Arial Narrow" panose="020B0606020202030204" pitchFamily="34" charset="0"/>
                          <a:ea typeface="+mn-ea"/>
                          <a:cs typeface="+mn-cs"/>
                        </a:rPr>
                        <a:t>111</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117,287</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73,053</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61</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455265"/>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cap="none" spc="0" dirty="0">
                          <a:ln>
                            <a:noFill/>
                          </a:ln>
                          <a:solidFill>
                            <a:schemeClr val="tx1"/>
                          </a:solidFill>
                          <a:effectLst/>
                          <a:latin typeface="Arial Narrow" pitchFamily="34" charset="0"/>
                        </a:rPr>
                        <a:t>Excess Cash Flow </a:t>
                      </a:r>
                      <a:r>
                        <a:rPr lang="en-US" sz="1400" b="0" cap="none" spc="0" baseline="30000" dirty="0">
                          <a:ln>
                            <a:noFill/>
                          </a:ln>
                          <a:solidFill>
                            <a:schemeClr val="tx1"/>
                          </a:solidFill>
                          <a:effectLst/>
                          <a:latin typeface="Arial Narrow" pitchFamily="34" charset="0"/>
                        </a:rPr>
                        <a:t>(1)</a:t>
                      </a:r>
                      <a:endParaRPr lang="en-US" sz="1400" b="0" cap="none" spc="0" baseline="3000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19,232</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(11,394)</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b="0" kern="1200" dirty="0" err="1">
                          <a:solidFill>
                            <a:schemeClr val="tx1"/>
                          </a:solidFill>
                          <a:effectLst/>
                          <a:latin typeface="Arial Narrow" panose="020B0606020202030204" pitchFamily="34" charset="0"/>
                          <a:ea typeface="+mn-ea"/>
                          <a:cs typeface="+mn-cs"/>
                        </a:rPr>
                        <a:t>n.m</a:t>
                      </a:r>
                      <a:endParaRPr lang="en-US" sz="1200" b="0"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21,113</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22,850</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(8)</a:t>
                      </a:r>
                    </a:p>
                  </a:txBody>
                  <a:tcPr marL="31247" marR="77576"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latin typeface="Arial Narrow" pitchFamily="34" charset="0"/>
                          <a:ea typeface="+mn-ea"/>
                          <a:cs typeface="+mn-cs"/>
                        </a:rPr>
                        <a:t>Dividend Paid Per Share</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0.15</a:t>
                      </a:r>
                    </a:p>
                  </a:txBody>
                  <a:tcPr marL="31247" marR="77576"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0.05</a:t>
                      </a:r>
                    </a:p>
                  </a:txBody>
                  <a:tcPr marL="31247" marR="77576"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200</a:t>
                      </a:r>
                    </a:p>
                  </a:txBody>
                  <a:tcPr marL="31247" marR="77576" marT="0" marB="0" anchor="ctr">
                    <a:lnL>
                      <a:noFill/>
                    </a:lnL>
                    <a:lnR>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0.300</a:t>
                      </a:r>
                    </a:p>
                  </a:txBody>
                  <a:tcPr marL="31247" marR="77576" marT="0" marB="0" anchor="ctr">
                    <a:lnL>
                      <a:noFill/>
                    </a:lnL>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0.125</a:t>
                      </a:r>
                    </a:p>
                  </a:txBody>
                  <a:tcPr marL="31247" marR="77576" marT="0" marB="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140</a:t>
                      </a:r>
                    </a:p>
                  </a:txBody>
                  <a:tcPr marL="31247" marR="77576" marT="0" marB="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479506586"/>
                  </a:ext>
                </a:extLst>
              </a:tr>
              <a:tr h="274320">
                <a:tc>
                  <a:txBody>
                    <a:bodyPr/>
                    <a:lstStyle/>
                    <a:p>
                      <a:pPr marL="0" marR="0">
                        <a:lnSpc>
                          <a:spcPct val="115000"/>
                        </a:lnSpc>
                        <a:spcBef>
                          <a:spcPts val="0"/>
                        </a:spcBef>
                        <a:spcAft>
                          <a:spcPts val="0"/>
                        </a:spcAft>
                      </a:pPr>
                      <a:r>
                        <a:rPr lang="en-US" sz="1400" b="1" cap="none" spc="0" dirty="0">
                          <a:ln>
                            <a:noFill/>
                          </a:ln>
                          <a:solidFill>
                            <a:schemeClr val="tx1"/>
                          </a:solidFill>
                          <a:effectLst/>
                          <a:latin typeface="Arial Narrow" pitchFamily="34" charset="0"/>
                        </a:rPr>
                        <a:t>Industry Activity</a:t>
                      </a:r>
                      <a:endParaRPr lang="en-US" sz="1400" b="1"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53501" marR="77576" marT="0" marB="0" anchor="ctr">
                    <a:lnL>
                      <a:noFill/>
                    </a:lnL>
                    <a:lnR>
                      <a:noFill/>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53501" marR="77576" marT="0" marB="0" anchor="ctr">
                    <a:lnL>
                      <a:noFill/>
                    </a:lnL>
                    <a:lnR>
                      <a:noFill/>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53501" marR="77576" marT="0" marB="0" anchor="ctr">
                    <a:lnL>
                      <a:noFill/>
                    </a:lnL>
                    <a:lnR>
                      <a:noFill/>
                    </a:ln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53501" marR="77576" marT="0" marB="0" anchor="ctr">
                    <a:lnL>
                      <a:noFill/>
                    </a:lnL>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53501" marR="77576" marT="0" marB="0" anchor="ct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53501" marR="77576" marT="0" marB="0" anchor="ctr">
                    <a:lnT w="1270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latin typeface="Arial Narrow" pitchFamily="34" charset="0"/>
                          <a:ea typeface="+mn-ea"/>
                          <a:cs typeface="+mn-cs"/>
                        </a:rPr>
                        <a:t>Canadian Rig Count</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221</a:t>
                      </a:r>
                    </a:p>
                  </a:txBody>
                  <a:tcPr marL="31247" marR="77576" marT="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198</a:t>
                      </a:r>
                    </a:p>
                  </a:txBody>
                  <a:tcPr marL="31247" marR="77576" marT="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12</a:t>
                      </a:r>
                    </a:p>
                  </a:txBody>
                  <a:tcPr marL="31247" marR="77576" marT="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175</a:t>
                      </a:r>
                    </a:p>
                  </a:txBody>
                  <a:tcPr marL="31247" marR="77576" marT="0" marB="0" anchor="b">
                    <a:lnL>
                      <a:noFill/>
                    </a:lnL>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131</a:t>
                      </a:r>
                    </a:p>
                  </a:txBody>
                  <a:tcPr marL="31247" marR="77576" marT="0" marB="0" anchor="b">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34</a:t>
                      </a:r>
                    </a:p>
                  </a:txBody>
                  <a:tcPr marL="31247" marR="77576" marT="0" marB="0" anchor="b">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22035624"/>
                  </a:ext>
                </a:extLst>
              </a:tr>
              <a:tr h="274320">
                <a:tc>
                  <a:txBody>
                    <a:bodyPr/>
                    <a:lstStyle/>
                    <a:p>
                      <a:pPr marL="0" marR="0">
                        <a:lnSpc>
                          <a:spcPct val="115000"/>
                        </a:lnSpc>
                        <a:spcBef>
                          <a:spcPts val="0"/>
                        </a:spcBef>
                        <a:spcAft>
                          <a:spcPts val="0"/>
                        </a:spcAft>
                      </a:pPr>
                      <a:r>
                        <a:rPr lang="en-US" sz="1400" kern="1200" dirty="0">
                          <a:solidFill>
                            <a:schemeClr val="tx1"/>
                          </a:solidFill>
                          <a:latin typeface="Arial Narrow" pitchFamily="34" charset="0"/>
                          <a:ea typeface="+mn-ea"/>
                          <a:cs typeface="+mn-cs"/>
                        </a:rPr>
                        <a:t>US Rig Count</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solidFill>
                      <a:schemeClr val="bg1"/>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760</a:t>
                      </a:r>
                    </a:p>
                  </a:txBody>
                  <a:tcPr marL="31247" marR="77576" marT="0" marB="0" anchor="ctr">
                    <a:lnL>
                      <a:noFill/>
                    </a:lnL>
                    <a:lnR>
                      <a:noFill/>
                    </a:lnR>
                    <a:lnT>
                      <a:noFill/>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633</a:t>
                      </a:r>
                    </a:p>
                  </a:txBody>
                  <a:tcPr marL="31247" marR="77576" marT="0" marB="0"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0" kern="1200" dirty="0">
                          <a:solidFill>
                            <a:schemeClr val="tx1"/>
                          </a:solidFill>
                          <a:effectLst/>
                          <a:latin typeface="Arial Narrow" panose="020B0606020202030204" pitchFamily="34" charset="0"/>
                          <a:ea typeface="+mn-ea"/>
                          <a:cs typeface="+mn-cs"/>
                        </a:rPr>
                        <a:t>20</a:t>
                      </a:r>
                    </a:p>
                  </a:txBody>
                  <a:tcPr marL="31247" marR="77576" marT="0" marB="0"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marL="0" marR="0" algn="r" defTabSz="914400" rtl="0" eaLnBrk="1" latinLnBrk="0" hangingPunct="1">
                        <a:lnSpc>
                          <a:spcPct val="120000"/>
                        </a:lnSpc>
                        <a:spcBef>
                          <a:spcPts val="0"/>
                        </a:spcBef>
                        <a:spcAft>
                          <a:spcPts val="0"/>
                        </a:spcAft>
                      </a:pPr>
                      <a:r>
                        <a:rPr lang="en-US" sz="1200" b="1" kern="1200" dirty="0">
                          <a:solidFill>
                            <a:schemeClr val="tx1"/>
                          </a:solidFill>
                          <a:effectLst/>
                          <a:latin typeface="Arial Narrow" panose="020B0606020202030204" pitchFamily="34" charset="0"/>
                          <a:ea typeface="+mn-ea"/>
                          <a:cs typeface="+mn-cs"/>
                        </a:rPr>
                        <a:t>723</a:t>
                      </a:r>
                    </a:p>
                  </a:txBody>
                  <a:tcPr marL="31247" marR="77576" marT="0" marB="0" anchor="ctr">
                    <a:lnL>
                      <a:noFill/>
                    </a:lnL>
                    <a:lnT>
                      <a:noFill/>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r>
                        <a:rPr lang="en-US" sz="1200" kern="1200" dirty="0">
                          <a:solidFill>
                            <a:schemeClr val="tx1"/>
                          </a:solidFill>
                          <a:effectLst/>
                          <a:latin typeface="Arial Narrow" panose="020B0606020202030204" pitchFamily="34" charset="0"/>
                          <a:ea typeface="+mn-ea"/>
                          <a:cs typeface="+mn-cs"/>
                        </a:rPr>
                        <a:t>478</a:t>
                      </a:r>
                    </a:p>
                  </a:txBody>
                  <a:tcPr marL="31247" marR="77576" marT="0" marB="0" anchor="ctr">
                    <a:lnT>
                      <a:noFill/>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51</a:t>
                      </a:r>
                    </a:p>
                  </a:txBody>
                  <a:tcPr marL="31247" marR="77576" marT="0" marB="0" anchor="ctr">
                    <a:lnT>
                      <a:noFill/>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nSpc>
                          <a:spcPct val="115000"/>
                        </a:lnSpc>
                        <a:spcBef>
                          <a:spcPts val="0"/>
                        </a:spcBef>
                        <a:spcAft>
                          <a:spcPts val="0"/>
                        </a:spcAft>
                      </a:pPr>
                      <a:r>
                        <a:rPr lang="en-US" sz="1400" b="1" cap="none" spc="0" dirty="0">
                          <a:ln>
                            <a:noFill/>
                          </a:ln>
                          <a:solidFill>
                            <a:schemeClr val="tx1"/>
                          </a:solidFill>
                          <a:effectLst/>
                          <a:latin typeface="Arial Narrow" pitchFamily="34" charset="0"/>
                        </a:rPr>
                        <a:t>Operating Day</a:t>
                      </a: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0" kern="1200" dirty="0">
                        <a:solidFill>
                          <a:schemeClr val="tx1"/>
                        </a:solidFill>
                        <a:effectLst/>
                        <a:latin typeface="Arial Narrow" panose="020B0606020202030204" pitchFamily="34" charset="0"/>
                        <a:ea typeface="+mn-ea"/>
                        <a:cs typeface="+mn-cs"/>
                      </a:endParaRPr>
                    </a:p>
                  </a:txBody>
                  <a:tcPr marL="31247" marR="77576" marT="0" marB="0" anchor="ctr">
                    <a:lnL>
                      <a:noFill/>
                    </a:lnL>
                    <a:lnR>
                      <a:noFill/>
                    </a:lnR>
                    <a:lnT w="12700" cap="flat" cmpd="sng" algn="ctr">
                      <a:solidFill>
                        <a:schemeClr val="accent4"/>
                      </a:solidFill>
                      <a:prstDash val="solid"/>
                      <a:round/>
                      <a:headEnd type="none" w="med" len="med"/>
                      <a:tailEnd type="none" w="med" len="med"/>
                    </a:lnT>
                    <a:solidFill>
                      <a:srgbClr val="FFFFFF"/>
                    </a:solidFill>
                  </a:tcPr>
                </a:tc>
                <a:tc>
                  <a:txBody>
                    <a:bodyPr/>
                    <a:lstStyle/>
                    <a:p>
                      <a:pPr marL="0" marR="0" algn="r" defTabSz="914400" rtl="0" eaLnBrk="1" latinLnBrk="0" hangingPunct="1">
                        <a:lnSpc>
                          <a:spcPct val="120000"/>
                        </a:lnSpc>
                        <a:spcBef>
                          <a:spcPts val="0"/>
                        </a:spcBef>
                        <a:spcAft>
                          <a:spcPts val="0"/>
                        </a:spcAft>
                      </a:pPr>
                      <a:endParaRPr lang="en-US" sz="1200" b="1" kern="1200" dirty="0">
                        <a:solidFill>
                          <a:schemeClr val="tx1"/>
                        </a:solidFill>
                        <a:effectLst/>
                        <a:latin typeface="Arial Narrow" panose="020B0606020202030204" pitchFamily="34" charset="0"/>
                        <a:ea typeface="+mn-ea"/>
                        <a:cs typeface="+mn-cs"/>
                      </a:endParaRPr>
                    </a:p>
                  </a:txBody>
                  <a:tcPr marL="31247" marR="77576" marT="0" marB="0" anchor="ctr">
                    <a:lnL>
                      <a:noFill/>
                    </a:lnL>
                    <a:lnT w="12700" cap="flat" cmpd="sng" algn="ctr">
                      <a:solidFill>
                        <a:schemeClr val="accent4"/>
                      </a:solidFill>
                      <a:prstDash val="solid"/>
                      <a:round/>
                      <a:headEnd type="none" w="med" len="med"/>
                      <a:tailEnd type="none" w="med" len="med"/>
                    </a:lnT>
                    <a:solidFill>
                      <a:schemeClr val="bg1">
                        <a:lumMod val="95000"/>
                      </a:schemeClr>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31247" marR="77576" marT="0" marB="0" anchor="ctr">
                    <a:lnT w="12700" cap="flat" cmpd="sng" algn="ctr">
                      <a:solidFill>
                        <a:schemeClr val="accent4"/>
                      </a:solidFill>
                      <a:prstDash val="solid"/>
                      <a:round/>
                      <a:headEnd type="none" w="med" len="med"/>
                      <a:tailEnd type="none" w="med" len="med"/>
                    </a:lnT>
                    <a:solidFill>
                      <a:schemeClr val="bg1"/>
                    </a:solidFill>
                  </a:tcPr>
                </a:tc>
                <a:tc>
                  <a:txBody>
                    <a:bodyPr/>
                    <a:lstStyle/>
                    <a:p>
                      <a:pPr marL="0" marR="0" algn="r" defTabSz="914400" rtl="0" eaLnBrk="1" latinLnBrk="0" hangingPunct="1">
                        <a:lnSpc>
                          <a:spcPct val="120000"/>
                        </a:lnSpc>
                        <a:spcBef>
                          <a:spcPts val="0"/>
                        </a:spcBef>
                        <a:spcAft>
                          <a:spcPts val="0"/>
                        </a:spcAft>
                      </a:pPr>
                      <a:endParaRPr lang="en-US" sz="1200" kern="1200" dirty="0">
                        <a:solidFill>
                          <a:schemeClr val="tx1"/>
                        </a:solidFill>
                        <a:effectLst/>
                        <a:latin typeface="Arial Narrow" panose="020B0606020202030204" pitchFamily="34" charset="0"/>
                        <a:ea typeface="+mn-ea"/>
                        <a:cs typeface="+mn-cs"/>
                      </a:endParaRPr>
                    </a:p>
                  </a:txBody>
                  <a:tcPr marL="31247" marR="77576" marT="0" marB="0" anchor="ct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r h="274320">
                <a:tc>
                  <a:txBody>
                    <a:bodyPr/>
                    <a:lstStyle/>
                    <a:p>
                      <a:pPr marL="0" marR="0">
                        <a:lnSpc>
                          <a:spcPct val="115000"/>
                        </a:lnSpc>
                        <a:spcBef>
                          <a:spcPts val="0"/>
                        </a:spcBef>
                        <a:spcAft>
                          <a:spcPts val="0"/>
                        </a:spcAft>
                      </a:pPr>
                      <a:r>
                        <a:rPr lang="en-US" sz="1400" b="0" cap="none" spc="0" dirty="0">
                          <a:ln>
                            <a:noFill/>
                          </a:ln>
                          <a:solidFill>
                            <a:schemeClr val="tx1"/>
                          </a:solidFill>
                          <a:effectLst/>
                          <a:latin typeface="Arial Narrow" pitchFamily="34" charset="0"/>
                          <a:ea typeface="Times New Roman"/>
                          <a:cs typeface="Times New Roman"/>
                        </a:rPr>
                        <a:t>Canadian O</a:t>
                      </a:r>
                      <a:r>
                        <a:rPr lang="en-US" sz="1400" b="0" cap="none" spc="0" dirty="0">
                          <a:ln>
                            <a:noFill/>
                          </a:ln>
                          <a:solidFill>
                            <a:schemeClr val="tx1"/>
                          </a:solidFill>
                          <a:effectLst/>
                          <a:latin typeface="Arial Narrow" pitchFamily="34" charset="0"/>
                        </a:rPr>
                        <a:t>perating Days</a:t>
                      </a:r>
                      <a:endParaRPr lang="en-US" sz="1400" b="0"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r"/>
                      <a:r>
                        <a:rPr lang="en-US" sz="1200" b="1" dirty="0">
                          <a:solidFill>
                            <a:schemeClr val="tx1"/>
                          </a:solidFill>
                          <a:latin typeface="Arial Narrow" pitchFamily="34" charset="0"/>
                        </a:rPr>
                        <a:t>3,051</a:t>
                      </a:r>
                    </a:p>
                  </a:txBody>
                  <a:tcPr marL="53045" marR="61532" marT="0" marB="0" anchor="ctr">
                    <a:lnL>
                      <a:noFill/>
                    </a:lnL>
                    <a:lnR>
                      <a:noFill/>
                    </a:lnR>
                    <a:solidFill>
                      <a:schemeClr val="bg1">
                        <a:lumMod val="95000"/>
                      </a:schemeClr>
                    </a:solidFill>
                  </a:tcPr>
                </a:tc>
                <a:tc>
                  <a:txBody>
                    <a:bodyPr/>
                    <a:lstStyle/>
                    <a:p>
                      <a:pPr algn="r"/>
                      <a:r>
                        <a:rPr lang="en-US" sz="1200" b="0" dirty="0">
                          <a:solidFill>
                            <a:schemeClr val="tx1"/>
                          </a:solidFill>
                          <a:latin typeface="Arial Narrow" pitchFamily="34" charset="0"/>
                        </a:rPr>
                        <a:t>2,730</a:t>
                      </a:r>
                    </a:p>
                  </a:txBody>
                  <a:tcPr marL="53045" marR="61532" marT="0" marB="0" anchor="ctr">
                    <a:lnL>
                      <a:noFill/>
                    </a:lnL>
                    <a:lnR>
                      <a:noFill/>
                    </a:lnR>
                    <a:solidFill>
                      <a:srgbClr val="FFFFFF"/>
                    </a:solidFill>
                  </a:tcPr>
                </a:tc>
                <a:tc>
                  <a:txBody>
                    <a:bodyPr/>
                    <a:lstStyle/>
                    <a:p>
                      <a:pPr algn="r"/>
                      <a:r>
                        <a:rPr lang="en-US" sz="1200" b="0" dirty="0">
                          <a:solidFill>
                            <a:schemeClr val="tx1"/>
                          </a:solidFill>
                          <a:latin typeface="Arial Narrow" pitchFamily="34" charset="0"/>
                        </a:rPr>
                        <a:t>12</a:t>
                      </a:r>
                    </a:p>
                  </a:txBody>
                  <a:tcPr marL="53045" marR="61532" marT="0" marB="0" anchor="ctr">
                    <a:lnL>
                      <a:noFill/>
                    </a:lnL>
                    <a:lnR>
                      <a:noFill/>
                    </a:lnR>
                    <a:solidFill>
                      <a:srgbClr val="FFFFFF"/>
                    </a:solidFill>
                  </a:tcPr>
                </a:tc>
                <a:tc>
                  <a:txBody>
                    <a:bodyPr/>
                    <a:lstStyle/>
                    <a:p>
                      <a:pPr algn="r"/>
                      <a:r>
                        <a:rPr lang="en-US" sz="1200" b="1" dirty="0">
                          <a:solidFill>
                            <a:schemeClr val="tx1"/>
                          </a:solidFill>
                          <a:latin typeface="Arial Narrow" pitchFamily="34" charset="0"/>
                        </a:rPr>
                        <a:t>9,823</a:t>
                      </a:r>
                    </a:p>
                  </a:txBody>
                  <a:tcPr marL="53045" marR="61532" marT="0" marB="0" anchor="ctr">
                    <a:lnL>
                      <a:noFill/>
                    </a:lnL>
                    <a:solidFill>
                      <a:schemeClr val="bg1">
                        <a:lumMod val="95000"/>
                      </a:schemeClr>
                    </a:solidFill>
                  </a:tcPr>
                </a:tc>
                <a:tc>
                  <a:txBody>
                    <a:bodyPr/>
                    <a:lstStyle/>
                    <a:p>
                      <a:pPr algn="r"/>
                      <a:r>
                        <a:rPr lang="en-US" sz="1200" dirty="0">
                          <a:solidFill>
                            <a:schemeClr val="tx1"/>
                          </a:solidFill>
                          <a:latin typeface="Arial Narrow" pitchFamily="34" charset="0"/>
                        </a:rPr>
                        <a:t>7,269</a:t>
                      </a:r>
                    </a:p>
                  </a:txBody>
                  <a:tcPr marL="53045" marR="61532" marT="0" marB="0" anchor="ctr">
                    <a:solidFill>
                      <a:schemeClr val="bg1"/>
                    </a:solidFill>
                  </a:tcPr>
                </a:tc>
                <a:tc>
                  <a:txBody>
                    <a:bodyPr/>
                    <a:lstStyle/>
                    <a:p>
                      <a:pPr algn="r"/>
                      <a:r>
                        <a:rPr lang="en-US" sz="1200" dirty="0">
                          <a:solidFill>
                            <a:schemeClr val="tx1"/>
                          </a:solidFill>
                          <a:latin typeface="Arial Narrow" pitchFamily="34" charset="0"/>
                        </a:rPr>
                        <a:t>35</a:t>
                      </a:r>
                    </a:p>
                  </a:txBody>
                  <a:tcPr marL="53045" marR="61532" marT="0" marB="0" anchor="ctr">
                    <a:solidFill>
                      <a:schemeClr val="bg1"/>
                    </a:solidFill>
                  </a:tcPr>
                </a:tc>
                <a:extLst>
                  <a:ext uri="{0D108BD9-81ED-4DB2-BD59-A6C34878D82A}">
                    <a16:rowId xmlns:a16="http://schemas.microsoft.com/office/drawing/2014/main" val="1110851406"/>
                  </a:ext>
                </a:extLst>
              </a:tr>
              <a:tr h="274320">
                <a:tc>
                  <a:txBody>
                    <a:bodyPr/>
                    <a:lstStyle/>
                    <a:p>
                      <a:pPr marL="0" marR="0">
                        <a:lnSpc>
                          <a:spcPct val="115000"/>
                        </a:lnSpc>
                        <a:spcBef>
                          <a:spcPts val="0"/>
                        </a:spcBef>
                        <a:spcAft>
                          <a:spcPts val="0"/>
                        </a:spcAft>
                      </a:pPr>
                      <a:r>
                        <a:rPr lang="en-US" sz="1400" b="0" cap="none" spc="0" dirty="0">
                          <a:ln>
                            <a:noFill/>
                          </a:ln>
                          <a:solidFill>
                            <a:schemeClr val="tx1"/>
                          </a:solidFill>
                          <a:effectLst/>
                          <a:latin typeface="Arial Narrow" pitchFamily="34" charset="0"/>
                          <a:ea typeface="Times New Roman"/>
                          <a:cs typeface="Times New Roman"/>
                        </a:rPr>
                        <a:t>US O</a:t>
                      </a:r>
                      <a:r>
                        <a:rPr lang="en-US" sz="1400" b="0" cap="none" spc="0" dirty="0">
                          <a:ln>
                            <a:noFill/>
                          </a:ln>
                          <a:solidFill>
                            <a:schemeClr val="tx1"/>
                          </a:solidFill>
                          <a:effectLst/>
                          <a:latin typeface="Arial Narrow" pitchFamily="34" charset="0"/>
                        </a:rPr>
                        <a:t>perating Days</a:t>
                      </a:r>
                      <a:endParaRPr lang="en-US" sz="1400" b="0" cap="none" spc="0" dirty="0">
                        <a:ln>
                          <a:noFill/>
                        </a:ln>
                        <a:solidFill>
                          <a:schemeClr val="tx1"/>
                        </a:solidFill>
                        <a:effectLst/>
                        <a:latin typeface="Arial Narrow" pitchFamily="34" charset="0"/>
                        <a:ea typeface="Times New Roman"/>
                        <a:cs typeface="Times New Roman"/>
                      </a:endParaRPr>
                    </a:p>
                  </a:txBody>
                  <a:tcPr marL="53045" marR="530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b="1" dirty="0">
                          <a:solidFill>
                            <a:schemeClr val="tx1"/>
                          </a:solidFill>
                          <a:latin typeface="Arial Narrow" pitchFamily="34" charset="0"/>
                        </a:rPr>
                        <a:t>4,820</a:t>
                      </a:r>
                    </a:p>
                  </a:txBody>
                  <a:tcPr marL="53045" marR="61532" marT="0" marB="0" anchor="ctr">
                    <a:lnL>
                      <a:noFill/>
                    </a:lnL>
                    <a:lnR>
                      <a:noFill/>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b="0" dirty="0">
                          <a:solidFill>
                            <a:schemeClr val="tx1"/>
                          </a:solidFill>
                          <a:latin typeface="Arial Narrow" pitchFamily="34" charset="0"/>
                        </a:rPr>
                        <a:t>4,046</a:t>
                      </a:r>
                    </a:p>
                  </a:txBody>
                  <a:tcPr marL="53045" marR="61532" marT="0" marB="0" anchor="ctr">
                    <a:lnL>
                      <a:noFill/>
                    </a:lnL>
                    <a:lnR>
                      <a:noFill/>
                    </a:lnR>
                    <a:lnB w="12700" cap="flat" cmpd="sng" algn="ctr">
                      <a:solidFill>
                        <a:schemeClr val="tx1"/>
                      </a:solidFill>
                      <a:prstDash val="solid"/>
                      <a:round/>
                      <a:headEnd type="none" w="med" len="med"/>
                      <a:tailEnd type="none" w="med" len="med"/>
                    </a:lnB>
                    <a:solidFill>
                      <a:srgbClr val="FFFFFF"/>
                    </a:solidFill>
                  </a:tcPr>
                </a:tc>
                <a:tc>
                  <a:txBody>
                    <a:bodyPr/>
                    <a:lstStyle/>
                    <a:p>
                      <a:pPr algn="r"/>
                      <a:r>
                        <a:rPr lang="en-US" sz="1200" b="0" dirty="0">
                          <a:solidFill>
                            <a:schemeClr val="tx1"/>
                          </a:solidFill>
                          <a:latin typeface="Arial Narrow" pitchFamily="34" charset="0"/>
                        </a:rPr>
                        <a:t>19</a:t>
                      </a:r>
                    </a:p>
                  </a:txBody>
                  <a:tcPr marL="53045" marR="61532" marT="0" marB="0" anchor="ctr">
                    <a:lnL>
                      <a:noFill/>
                    </a:lnL>
                    <a:lnR>
                      <a:noFill/>
                    </a:lnR>
                    <a:lnB w="12700" cap="flat" cmpd="sng" algn="ctr">
                      <a:solidFill>
                        <a:schemeClr val="tx1"/>
                      </a:solidFill>
                      <a:prstDash val="solid"/>
                      <a:round/>
                      <a:headEnd type="none" w="med" len="med"/>
                      <a:tailEnd type="none" w="med" len="med"/>
                    </a:lnB>
                    <a:solidFill>
                      <a:srgbClr val="FFFFFF"/>
                    </a:solidFill>
                  </a:tcPr>
                </a:tc>
                <a:tc>
                  <a:txBody>
                    <a:bodyPr/>
                    <a:lstStyle/>
                    <a:p>
                      <a:pPr algn="r"/>
                      <a:r>
                        <a:rPr lang="en-US" sz="1200" b="1" dirty="0">
                          <a:solidFill>
                            <a:schemeClr val="tx1"/>
                          </a:solidFill>
                          <a:latin typeface="Arial Narrow" pitchFamily="34" charset="0"/>
                        </a:rPr>
                        <a:t>18,248</a:t>
                      </a:r>
                    </a:p>
                  </a:txBody>
                  <a:tcPr marL="53045" marR="61532" marT="0" marB="0" anchor="ctr">
                    <a:lnL>
                      <a:noFill/>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a:solidFill>
                            <a:schemeClr val="tx1"/>
                          </a:solidFill>
                          <a:latin typeface="Arial Narrow" pitchFamily="34" charset="0"/>
                        </a:rPr>
                        <a:t>14,041</a:t>
                      </a:r>
                    </a:p>
                  </a:txBody>
                  <a:tcPr marL="53045" marR="61532"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a:solidFill>
                            <a:schemeClr val="tx1"/>
                          </a:solidFill>
                          <a:latin typeface="Arial Narrow" pitchFamily="34" charset="0"/>
                        </a:rPr>
                        <a:t>30</a:t>
                      </a:r>
                      <a:endParaRPr lang="en-US" sz="1200" dirty="0">
                        <a:solidFill>
                          <a:schemeClr val="tx1"/>
                        </a:solidFill>
                        <a:latin typeface="Arial Narrow" pitchFamily="34" charset="0"/>
                      </a:endParaRPr>
                    </a:p>
                  </a:txBody>
                  <a:tcPr marL="53045" marR="61532"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640246"/>
                  </a:ext>
                </a:extLst>
              </a:tr>
            </a:tbl>
          </a:graphicData>
        </a:graphic>
      </p:graphicFrame>
    </p:spTree>
    <p:extLst>
      <p:ext uri="{BB962C8B-B14F-4D97-AF65-F5344CB8AC3E}">
        <p14:creationId xmlns:p14="http://schemas.microsoft.com/office/powerpoint/2010/main" val="291486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FE6F6-5B08-1F24-689F-BEBA1028D860}"/>
              </a:ext>
            </a:extLst>
          </p:cNvPr>
          <p:cNvSpPr/>
          <p:nvPr/>
        </p:nvSpPr>
        <p:spPr>
          <a:xfrm>
            <a:off x="-39403" y="4480793"/>
            <a:ext cx="4284921" cy="237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833E7D4A-FB24-8EB3-3EBD-80ACEFF62537}"/>
              </a:ext>
            </a:extLst>
          </p:cNvPr>
          <p:cNvGraphicFramePr/>
          <p:nvPr>
            <p:extLst>
              <p:ext uri="{D42A27DB-BD31-4B8C-83A1-F6EECF244321}">
                <p14:modId xmlns:p14="http://schemas.microsoft.com/office/powerpoint/2010/main" val="489042424"/>
              </p:ext>
            </p:extLst>
          </p:nvPr>
        </p:nvGraphicFramePr>
        <p:xfrm>
          <a:off x="348939" y="1072095"/>
          <a:ext cx="8915401" cy="53462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4362FBB-BE09-86C9-79FC-19F28CC5DD3B}"/>
              </a:ext>
            </a:extLst>
          </p:cNvPr>
          <p:cNvGraphicFramePr/>
          <p:nvPr>
            <p:extLst>
              <p:ext uri="{D42A27DB-BD31-4B8C-83A1-F6EECF244321}">
                <p14:modId xmlns:p14="http://schemas.microsoft.com/office/powerpoint/2010/main" val="921890454"/>
              </p:ext>
            </p:extLst>
          </p:nvPr>
        </p:nvGraphicFramePr>
        <p:xfrm>
          <a:off x="760673" y="952750"/>
          <a:ext cx="9213682" cy="59498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B3E3966-538C-FB21-ECCC-0A7060B75E0B}"/>
              </a:ext>
            </a:extLst>
          </p:cNvPr>
          <p:cNvSpPr>
            <a:spLocks noGrp="1"/>
          </p:cNvSpPr>
          <p:nvPr>
            <p:ph type="title"/>
          </p:nvPr>
        </p:nvSpPr>
        <p:spPr/>
        <p:txBody>
          <a:bodyPr/>
          <a:lstStyle/>
          <a:p>
            <a:r>
              <a:rPr lang="en-US" dirty="0"/>
              <a:t>Net Capital Expenditures </a:t>
            </a:r>
            <a:r>
              <a:rPr lang="en-US" sz="2000" baseline="70000" dirty="0"/>
              <a:t>(1)</a:t>
            </a:r>
            <a:endParaRPr lang="en-US" baseline="70000" dirty="0"/>
          </a:p>
        </p:txBody>
      </p:sp>
      <p:sp>
        <p:nvSpPr>
          <p:cNvPr id="3" name="Text Box 8">
            <a:extLst>
              <a:ext uri="{FF2B5EF4-FFF2-40B4-BE49-F238E27FC236}">
                <a16:creationId xmlns:a16="http://schemas.microsoft.com/office/drawing/2014/main" id="{2AA39771-2C83-8F8D-3183-F2522AD4925B}"/>
              </a:ext>
            </a:extLst>
          </p:cNvPr>
          <p:cNvSpPr txBox="1"/>
          <p:nvPr/>
        </p:nvSpPr>
        <p:spPr>
          <a:xfrm>
            <a:off x="1193892" y="3093638"/>
            <a:ext cx="2066925" cy="516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chemeClr val="accent4"/>
                </a:solidFill>
                <a:effectLst/>
                <a:latin typeface="Arial Narrow" panose="020B0606020202030204" pitchFamily="34" charset="0"/>
                <a:ea typeface="Times New Roman" panose="02020603050405020304" pitchFamily="18" charset="0"/>
                <a:cs typeface="Times New Roman" panose="02020603050405020304" pitchFamily="18" charset="0"/>
              </a:rPr>
              <a:t>Net Capital Expenditures</a:t>
            </a:r>
            <a:br>
              <a:rPr lang="en-US" sz="1200" b="1" dirty="0">
                <a:solidFill>
                  <a:schemeClr val="accent4"/>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2000" b="1" dirty="0">
                <a:solidFill>
                  <a:schemeClr val="accent4"/>
                </a:solidFill>
                <a:effectLst/>
                <a:latin typeface="Arial Narrow" panose="020B0606020202030204" pitchFamily="34" charset="0"/>
                <a:ea typeface="Times New Roman" panose="02020603050405020304" pitchFamily="18" charset="0"/>
                <a:cs typeface="Times New Roman" panose="02020603050405020304" pitchFamily="18" charset="0"/>
              </a:rPr>
              <a:t> $19.2 million</a:t>
            </a:r>
            <a:endParaRPr lang="en-US" sz="1400" b="1" dirty="0">
              <a:solidFill>
                <a:schemeClr val="accent4"/>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Text Box 10">
            <a:extLst>
              <a:ext uri="{FF2B5EF4-FFF2-40B4-BE49-F238E27FC236}">
                <a16:creationId xmlns:a16="http://schemas.microsoft.com/office/drawing/2014/main" id="{2832DF03-877C-2FBC-D322-DF2BAF7098C9}"/>
              </a:ext>
            </a:extLst>
          </p:cNvPr>
          <p:cNvSpPr txBox="1"/>
          <p:nvPr/>
        </p:nvSpPr>
        <p:spPr>
          <a:xfrm>
            <a:off x="5318689" y="3093638"/>
            <a:ext cx="2066925" cy="516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0" algn="ctr">
              <a:spcBef>
                <a:spcPts val="0"/>
              </a:spcBef>
              <a:spcAft>
                <a:spcPts val="0"/>
              </a:spcAft>
            </a:pPr>
            <a:r>
              <a:rPr lang="en-US" sz="1200" b="1" dirty="0">
                <a:solidFill>
                  <a:schemeClr val="accent4"/>
                </a:solidFill>
                <a:latin typeface="Arial Narrow" panose="020B0606020202030204" pitchFamily="34" charset="0"/>
                <a:cs typeface="Times New Roman" panose="02020603050405020304" pitchFamily="18" charset="0"/>
              </a:rPr>
              <a:t>Net Capital Expenditures</a:t>
            </a:r>
            <a:br>
              <a:rPr lang="en-US" sz="1200" b="1" dirty="0">
                <a:solidFill>
                  <a:schemeClr val="accent4"/>
                </a:solidFill>
                <a:latin typeface="Arial Narrow" panose="020B0606020202030204" pitchFamily="34" charset="0"/>
                <a:cs typeface="Times New Roman" panose="02020603050405020304" pitchFamily="18" charset="0"/>
              </a:rPr>
            </a:br>
            <a:r>
              <a:rPr lang="en-US" sz="2000" b="1" dirty="0">
                <a:solidFill>
                  <a:schemeClr val="accent4"/>
                </a:solidFill>
                <a:latin typeface="Arial Narrow" panose="020B0606020202030204" pitchFamily="34" charset="0"/>
                <a:cs typeface="Times New Roman" panose="02020603050405020304" pitchFamily="18" charset="0"/>
              </a:rPr>
              <a:t> $22.9 million</a:t>
            </a:r>
          </a:p>
        </p:txBody>
      </p:sp>
      <p:sp>
        <p:nvSpPr>
          <p:cNvPr id="5" name="Text Box 11">
            <a:extLst>
              <a:ext uri="{FF2B5EF4-FFF2-40B4-BE49-F238E27FC236}">
                <a16:creationId xmlns:a16="http://schemas.microsoft.com/office/drawing/2014/main" id="{F7634C73-8EB1-640C-FC05-A67A3934335D}"/>
              </a:ext>
            </a:extLst>
          </p:cNvPr>
          <p:cNvSpPr txBox="1"/>
          <p:nvPr/>
        </p:nvSpPr>
        <p:spPr>
          <a:xfrm>
            <a:off x="7434439" y="952750"/>
            <a:ext cx="2066925" cy="516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chemeClr val="accent4"/>
                </a:solidFill>
                <a:latin typeface="Arial Narrow" panose="020B0606020202030204" pitchFamily="34" charset="0"/>
                <a:cs typeface="Times New Roman" panose="02020603050405020304" pitchFamily="18" charset="0"/>
              </a:rPr>
              <a:t>Net Capital Expenditures</a:t>
            </a:r>
            <a:br>
              <a:rPr lang="en-US" sz="1200" b="1" dirty="0">
                <a:solidFill>
                  <a:schemeClr val="accent4"/>
                </a:solidFill>
                <a:latin typeface="Arial Narrow" panose="020B0606020202030204" pitchFamily="34" charset="0"/>
                <a:cs typeface="Times New Roman" panose="02020603050405020304" pitchFamily="18" charset="0"/>
              </a:rPr>
            </a:br>
            <a:r>
              <a:rPr lang="en-US" sz="2000" b="1" dirty="0">
                <a:solidFill>
                  <a:schemeClr val="accent4"/>
                </a:solidFill>
                <a:latin typeface="Arial Narrow" panose="020B0606020202030204" pitchFamily="34" charset="0"/>
                <a:cs typeface="Times New Roman" panose="02020603050405020304" pitchFamily="18" charset="0"/>
              </a:rPr>
              <a:t> $46.1 million</a:t>
            </a:r>
            <a:endParaRPr lang="en-US" sz="1200" b="1" dirty="0">
              <a:solidFill>
                <a:schemeClr val="accent4"/>
              </a:solidFill>
              <a:latin typeface="Arial Narrow" panose="020B0606020202030204" pitchFamily="34" charset="0"/>
              <a:cs typeface="Times New Roman" panose="02020603050405020304" pitchFamily="18" charset="0"/>
            </a:endParaRPr>
          </a:p>
        </p:txBody>
      </p:sp>
      <p:sp>
        <p:nvSpPr>
          <p:cNvPr id="6" name="Text Box 12">
            <a:extLst>
              <a:ext uri="{FF2B5EF4-FFF2-40B4-BE49-F238E27FC236}">
                <a16:creationId xmlns:a16="http://schemas.microsoft.com/office/drawing/2014/main" id="{C19C8D2E-A687-88A8-0294-AED684CD1442}"/>
              </a:ext>
            </a:extLst>
          </p:cNvPr>
          <p:cNvSpPr txBox="1"/>
          <p:nvPr/>
        </p:nvSpPr>
        <p:spPr>
          <a:xfrm>
            <a:off x="3260817" y="3609893"/>
            <a:ext cx="2066925" cy="516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b="1" dirty="0">
                <a:solidFill>
                  <a:schemeClr val="accent4"/>
                </a:solidFill>
                <a:latin typeface="Arial Narrow" panose="020B0606020202030204" pitchFamily="34" charset="0"/>
                <a:cs typeface="Times New Roman" panose="02020603050405020304" pitchFamily="18" charset="0"/>
              </a:rPr>
              <a:t>Net Capital Expenditures</a:t>
            </a:r>
            <a:br>
              <a:rPr lang="en-US" sz="1200" b="1" dirty="0">
                <a:solidFill>
                  <a:schemeClr val="accent4"/>
                </a:solidFill>
                <a:latin typeface="Arial Narrow" panose="020B0606020202030204" pitchFamily="34" charset="0"/>
                <a:cs typeface="Times New Roman" panose="02020603050405020304" pitchFamily="18" charset="0"/>
              </a:rPr>
            </a:br>
            <a:r>
              <a:rPr lang="en-US" sz="1200" b="1" dirty="0">
                <a:solidFill>
                  <a:schemeClr val="accent4"/>
                </a:solidFill>
                <a:latin typeface="Arial Narrow" panose="020B0606020202030204" pitchFamily="34" charset="0"/>
                <a:cs typeface="Times New Roman" panose="02020603050405020304" pitchFamily="18" charset="0"/>
              </a:rPr>
              <a:t> </a:t>
            </a:r>
            <a:r>
              <a:rPr lang="en-US" sz="2000" b="1" dirty="0">
                <a:solidFill>
                  <a:schemeClr val="accent4"/>
                </a:solidFill>
                <a:latin typeface="Arial Narrow" panose="020B0606020202030204" pitchFamily="34" charset="0"/>
                <a:cs typeface="Times New Roman" panose="02020603050405020304" pitchFamily="18" charset="0"/>
              </a:rPr>
              <a:t>$18.5 million</a:t>
            </a:r>
            <a:endParaRPr lang="en-US" sz="1200" b="1" dirty="0">
              <a:solidFill>
                <a:schemeClr val="accent4"/>
              </a:solidFill>
              <a:latin typeface="Arial Narrow" panose="020B0606020202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CF4D40C-5623-2F99-9180-A02E2983A815}"/>
              </a:ext>
            </a:extLst>
          </p:cNvPr>
          <p:cNvSpPr txBox="1"/>
          <p:nvPr/>
        </p:nvSpPr>
        <p:spPr>
          <a:xfrm>
            <a:off x="7918593" y="6627168"/>
            <a:ext cx="5469831" cy="230832"/>
          </a:xfrm>
          <a:prstGeom prst="rect">
            <a:avLst/>
          </a:prstGeom>
          <a:noFill/>
        </p:spPr>
        <p:txBody>
          <a:bodyPr wrap="square" rtlCol="0">
            <a:spAutoFit/>
          </a:bodyPr>
          <a:lstStyle/>
          <a:p>
            <a:r>
              <a:rPr lang="en-US" sz="900" i="1" baseline="30000" dirty="0">
                <a:latin typeface="Arial Narrow" pitchFamily="34" charset="0"/>
              </a:rPr>
              <a:t>(1) </a:t>
            </a:r>
            <a:r>
              <a:rPr lang="en-US" sz="900" i="1" dirty="0">
                <a:latin typeface="Arial Narrow" pitchFamily="34" charset="0"/>
              </a:rPr>
              <a:t>See Non-GAAP and Other Financial Measures section of most recently filed annual/quarterly report</a:t>
            </a:r>
            <a:endParaRPr lang="en-US" sz="900" i="1" dirty="0"/>
          </a:p>
        </p:txBody>
      </p:sp>
      <p:sp>
        <p:nvSpPr>
          <p:cNvPr id="10" name="TextBox 9">
            <a:extLst>
              <a:ext uri="{FF2B5EF4-FFF2-40B4-BE49-F238E27FC236}">
                <a16:creationId xmlns:a16="http://schemas.microsoft.com/office/drawing/2014/main" id="{069A8C12-160E-E19F-6838-6F6AC41C3009}"/>
              </a:ext>
            </a:extLst>
          </p:cNvPr>
          <p:cNvSpPr txBox="1"/>
          <p:nvPr/>
        </p:nvSpPr>
        <p:spPr>
          <a:xfrm>
            <a:off x="9144000" y="3322571"/>
            <a:ext cx="3048000" cy="2431435"/>
          </a:xfrm>
          <a:prstGeom prst="rect">
            <a:avLst/>
          </a:prstGeom>
          <a:solidFill>
            <a:schemeClr val="accent3">
              <a:alpha val="50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Wingdings" panose="05000000000000000000" pitchFamily="2" charset="2"/>
              <a:buChar char="§"/>
            </a:pPr>
            <a:r>
              <a:rPr lang="en-US" sz="2000" dirty="0">
                <a:solidFill>
                  <a:sysClr val="windowText" lastClr="000000"/>
                </a:solidFill>
              </a:rPr>
              <a:t>$73.5 million in capital expenditures in 2022</a:t>
            </a:r>
          </a:p>
          <a:p>
            <a:pPr marL="342900" indent="-342900">
              <a:buFont typeface="Wingdings" panose="05000000000000000000" pitchFamily="2" charset="2"/>
              <a:buChar char="§"/>
            </a:pPr>
            <a:r>
              <a:rPr lang="en-US" sz="2000" dirty="0">
                <a:solidFill>
                  <a:sysClr val="windowText" lastClr="000000"/>
                </a:solidFill>
              </a:rPr>
              <a:t>Additional $11.5 million was outstanding at year end and carried over to 2023</a:t>
            </a:r>
          </a:p>
          <a:p>
            <a:pPr marL="630238" lvl="1" indent="-173038">
              <a:buFont typeface="Calibri" panose="020F0502020204030204" pitchFamily="34" charset="0"/>
              <a:buChar char="‒"/>
            </a:pPr>
            <a:r>
              <a:rPr lang="en-US" sz="1600" dirty="0">
                <a:solidFill>
                  <a:sysClr val="windowText" lastClr="000000"/>
                </a:solidFill>
              </a:rPr>
              <a:t>Delivery expected in the first half of the year</a:t>
            </a:r>
          </a:p>
        </p:txBody>
      </p:sp>
    </p:spTree>
    <p:extLst>
      <p:ext uri="{BB962C8B-B14F-4D97-AF65-F5344CB8AC3E}">
        <p14:creationId xmlns:p14="http://schemas.microsoft.com/office/powerpoint/2010/main" val="377419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Expenditures</a:t>
            </a:r>
          </a:p>
        </p:txBody>
      </p:sp>
      <p:sp>
        <p:nvSpPr>
          <p:cNvPr id="3" name="Content Placeholder 2"/>
          <p:cNvSpPr>
            <a:spLocks noGrp="1"/>
          </p:cNvSpPr>
          <p:nvPr>
            <p:ph idx="1"/>
          </p:nvPr>
        </p:nvSpPr>
        <p:spPr>
          <a:xfrm>
            <a:off x="428631" y="5112639"/>
            <a:ext cx="11869094" cy="1992966"/>
          </a:xfrm>
        </p:spPr>
        <p:txBody>
          <a:bodyPr>
            <a:normAutofit/>
          </a:bodyPr>
          <a:lstStyle/>
          <a:p>
            <a:r>
              <a:rPr lang="en-US" dirty="0"/>
              <a:t>Our premium technology fleet is currently running at capacity as our technology and services are in high demand. </a:t>
            </a:r>
          </a:p>
        </p:txBody>
      </p:sp>
      <p:sp>
        <p:nvSpPr>
          <p:cNvPr id="8" name="TextBox 7">
            <a:extLst>
              <a:ext uri="{FF2B5EF4-FFF2-40B4-BE49-F238E27FC236}">
                <a16:creationId xmlns:a16="http://schemas.microsoft.com/office/drawing/2014/main" id="{04DAC79D-93CD-5A1D-C115-593F18593AB7}"/>
              </a:ext>
            </a:extLst>
          </p:cNvPr>
          <p:cNvSpPr txBox="1"/>
          <p:nvPr/>
        </p:nvSpPr>
        <p:spPr>
          <a:xfrm>
            <a:off x="7918593" y="6627168"/>
            <a:ext cx="5469831" cy="230832"/>
          </a:xfrm>
          <a:prstGeom prst="rect">
            <a:avLst/>
          </a:prstGeom>
          <a:noFill/>
        </p:spPr>
        <p:txBody>
          <a:bodyPr wrap="square" rtlCol="0">
            <a:spAutoFit/>
          </a:bodyPr>
          <a:lstStyle/>
          <a:p>
            <a:r>
              <a:rPr lang="en-US" sz="900" i="1" baseline="30000" dirty="0">
                <a:latin typeface="Arial Narrow" pitchFamily="34" charset="0"/>
              </a:rPr>
              <a:t>(1) </a:t>
            </a:r>
            <a:r>
              <a:rPr lang="en-US" sz="900" i="1" dirty="0">
                <a:latin typeface="Arial Narrow" pitchFamily="34" charset="0"/>
              </a:rPr>
              <a:t>See Non-GAAP and Other Financial Measures section of most recently filed annual/quarterly report</a:t>
            </a:r>
            <a:endParaRPr lang="en-US" sz="900" i="1" dirty="0"/>
          </a:p>
        </p:txBody>
      </p:sp>
      <p:graphicFrame>
        <p:nvGraphicFramePr>
          <p:cNvPr id="4" name="Table 3">
            <a:extLst>
              <a:ext uri="{FF2B5EF4-FFF2-40B4-BE49-F238E27FC236}">
                <a16:creationId xmlns:a16="http://schemas.microsoft.com/office/drawing/2014/main" id="{772DEF9D-71CE-F7C6-4DAE-A9E7496A7D1D}"/>
              </a:ext>
            </a:extLst>
          </p:cNvPr>
          <p:cNvGraphicFramePr>
            <a:graphicFrameLocks noGrp="1"/>
          </p:cNvGraphicFramePr>
          <p:nvPr>
            <p:extLst>
              <p:ext uri="{D42A27DB-BD31-4B8C-83A1-F6EECF244321}">
                <p14:modId xmlns:p14="http://schemas.microsoft.com/office/powerpoint/2010/main" val="3235788950"/>
              </p:ext>
            </p:extLst>
          </p:nvPr>
        </p:nvGraphicFramePr>
        <p:xfrm>
          <a:off x="7570381" y="1589684"/>
          <a:ext cx="4424830" cy="3123931"/>
        </p:xfrm>
        <a:graphic>
          <a:graphicData uri="http://schemas.openxmlformats.org/drawingml/2006/table">
            <a:tbl>
              <a:tblPr>
                <a:tableStyleId>{D27102A9-8310-4765-A935-A1911B00CA55}</a:tableStyleId>
              </a:tblPr>
              <a:tblGrid>
                <a:gridCol w="3344051">
                  <a:extLst>
                    <a:ext uri="{9D8B030D-6E8A-4147-A177-3AD203B41FA5}">
                      <a16:colId xmlns:a16="http://schemas.microsoft.com/office/drawing/2014/main" val="3002043625"/>
                    </a:ext>
                  </a:extLst>
                </a:gridCol>
                <a:gridCol w="1080779">
                  <a:extLst>
                    <a:ext uri="{9D8B030D-6E8A-4147-A177-3AD203B41FA5}">
                      <a16:colId xmlns:a16="http://schemas.microsoft.com/office/drawing/2014/main" val="1928830117"/>
                    </a:ext>
                  </a:extLst>
                </a:gridCol>
              </a:tblGrid>
              <a:tr h="715614">
                <a:tc gridSpan="2">
                  <a:txBody>
                    <a:bodyPr/>
                    <a:lstStyle/>
                    <a:p>
                      <a:pPr marL="0" marR="0" algn="r">
                        <a:lnSpc>
                          <a:spcPct val="115000"/>
                        </a:lnSpc>
                        <a:spcBef>
                          <a:spcPts val="0"/>
                        </a:spcBef>
                        <a:spcAft>
                          <a:spcPts val="0"/>
                        </a:spcAft>
                      </a:pPr>
                      <a:r>
                        <a:rPr lang="en-US" sz="1200" i="1" dirty="0">
                          <a:effectLst/>
                        </a:rPr>
                        <a:t> Stated in thousands of dollars</a:t>
                      </a:r>
                    </a:p>
                    <a:p>
                      <a:pPr marL="0" marR="0" algn="r">
                        <a:lnSpc>
                          <a:spcPct val="115000"/>
                        </a:lnSpc>
                        <a:spcBef>
                          <a:spcPts val="0"/>
                        </a:spcBef>
                        <a:spcAft>
                          <a:spcPts val="0"/>
                        </a:spcAft>
                      </a:pPr>
                      <a:r>
                        <a:rPr lang="en-US" sz="1600" dirty="0">
                          <a:effectLst/>
                        </a:rPr>
                        <a:t>Three-month periods ended March 31, 2023</a:t>
                      </a:r>
                      <a:endParaRPr lang="en-US" sz="1600" dirty="0">
                        <a:effectLst/>
                        <a:latin typeface="Arial Narrow" panose="020B0606020202030204" pitchFamily="34" charset="0"/>
                        <a:cs typeface="Times New Roman" panose="02020603050405020304" pitchFamily="18" charset="0"/>
                      </a:endParaRPr>
                    </a:p>
                  </a:txBody>
                  <a:tcPr marL="68580" marR="68580" marT="0" marB="0" anchor="b">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43502687"/>
                  </a:ext>
                </a:extLst>
              </a:tr>
              <a:tr h="240832">
                <a:tc>
                  <a:txBody>
                    <a:bodyPr/>
                    <a:lstStyle/>
                    <a:p>
                      <a:pPr marL="0" marR="0" algn="l">
                        <a:spcBef>
                          <a:spcPts val="0"/>
                        </a:spcBef>
                        <a:spcAft>
                          <a:spcPts val="0"/>
                        </a:spcAft>
                      </a:pPr>
                      <a:r>
                        <a:rPr lang="en-US" sz="1400" dirty="0">
                          <a:effectLst/>
                        </a:rPr>
                        <a:t>Growth capital expenditures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accent4"/>
                      </a:solidFill>
                      <a:prstDash val="solid"/>
                      <a:round/>
                      <a:headEnd type="none" w="med" len="med"/>
                      <a:tailEnd type="none" w="med" len="med"/>
                    </a:lnT>
                  </a:tcPr>
                </a:tc>
                <a:tc>
                  <a:txBody>
                    <a:bodyPr/>
                    <a:lstStyle/>
                    <a:p>
                      <a:pPr marL="0" marR="0" algn="r">
                        <a:spcBef>
                          <a:spcPts val="0"/>
                        </a:spcBef>
                        <a:spcAft>
                          <a:spcPts val="0"/>
                        </a:spcAft>
                      </a:pPr>
                      <a:r>
                        <a:rPr lang="en-US" sz="1400" dirty="0">
                          <a:effectLst/>
                        </a:rPr>
                        <a:t>9,955</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070415825"/>
                  </a:ext>
                </a:extLst>
              </a:tr>
              <a:tr h="481663">
                <a:tc>
                  <a:txBody>
                    <a:bodyPr/>
                    <a:lstStyle/>
                    <a:p>
                      <a:pPr marL="100330" marR="0" indent="-100330" algn="l">
                        <a:spcBef>
                          <a:spcPts val="0"/>
                        </a:spcBef>
                        <a:spcAft>
                          <a:spcPts val="0"/>
                        </a:spcAft>
                      </a:pPr>
                      <a:r>
                        <a:rPr lang="en-US" sz="1400" dirty="0">
                          <a:effectLst/>
                        </a:rPr>
                        <a:t>Maintenance capital expenditures from asset retirements</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4,857</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2649627712"/>
                  </a:ext>
                </a:extLst>
              </a:tr>
              <a:tr h="481663">
                <a:tc>
                  <a:txBody>
                    <a:bodyPr/>
                    <a:lstStyle/>
                    <a:p>
                      <a:pPr marL="100330" marR="0" indent="-100330" algn="l">
                        <a:spcBef>
                          <a:spcPts val="0"/>
                        </a:spcBef>
                        <a:spcAft>
                          <a:spcPts val="0"/>
                        </a:spcAft>
                      </a:pPr>
                      <a:r>
                        <a:rPr lang="en-US" sz="1400">
                          <a:effectLst/>
                        </a:rPr>
                        <a:t>Maintenance capital expenditures from downhole equipment losses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a:effectLst/>
                        </a:rPr>
                        <a:t>3,771</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261257"/>
                  </a:ext>
                </a:extLst>
              </a:tr>
              <a:tr h="240832">
                <a:tc>
                  <a:txBody>
                    <a:bodyPr/>
                    <a:lstStyle/>
                    <a:p>
                      <a:pPr marL="100330" marR="0" indent="-100330" algn="l">
                        <a:spcBef>
                          <a:spcPts val="0"/>
                        </a:spcBef>
                        <a:spcAft>
                          <a:spcPts val="0"/>
                        </a:spcAft>
                      </a:pPr>
                      <a:r>
                        <a:rPr lang="en-US" sz="1400" dirty="0">
                          <a:effectLst/>
                        </a:rPr>
                        <a:t> </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a:effectLst/>
                        </a:rPr>
                        <a:t>18,583</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3575162"/>
                  </a:ext>
                </a:extLst>
              </a:tr>
              <a:tr h="240832">
                <a:tc>
                  <a:txBody>
                    <a:bodyPr/>
                    <a:lstStyle/>
                    <a:p>
                      <a:pPr marL="100330" marR="0" indent="-100330" algn="l">
                        <a:spcBef>
                          <a:spcPts val="0"/>
                        </a:spcBef>
                        <a:spcAft>
                          <a:spcPts val="0"/>
                        </a:spcAft>
                      </a:pPr>
                      <a:r>
                        <a:rPr lang="en-US" sz="1400" dirty="0">
                          <a:effectLst/>
                        </a:rPr>
                        <a:t>Deduct:</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 </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492797921"/>
                  </a:ext>
                </a:extLst>
              </a:tr>
              <a:tr h="481663">
                <a:tc>
                  <a:txBody>
                    <a:bodyPr/>
                    <a:lstStyle/>
                    <a:p>
                      <a:pPr marL="100330" marR="0" indent="-100330" algn="l">
                        <a:spcBef>
                          <a:spcPts val="0"/>
                        </a:spcBef>
                        <a:spcAft>
                          <a:spcPts val="0"/>
                        </a:spcAft>
                      </a:pPr>
                      <a:r>
                        <a:rPr lang="en-US" sz="1400">
                          <a:effectLst/>
                        </a:rPr>
                        <a:t>   Proceeds on disposition of drilling equipment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a:effectLst/>
                        </a:rPr>
                        <a:t>(12,417)</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705298"/>
                  </a:ext>
                </a:extLst>
              </a:tr>
              <a:tr h="240832">
                <a:tc>
                  <a:txBody>
                    <a:bodyPr/>
                    <a:lstStyle/>
                    <a:p>
                      <a:pPr marL="0" marR="0" algn="l">
                        <a:spcBef>
                          <a:spcPts val="0"/>
                        </a:spcBef>
                        <a:spcAft>
                          <a:spcPts val="0"/>
                        </a:spcAft>
                      </a:pPr>
                      <a:r>
                        <a:rPr lang="en-US" sz="1400" dirty="0">
                          <a:effectLst/>
                        </a:rPr>
                        <a:t>Net capital expenditures</a:t>
                      </a:r>
                      <a:r>
                        <a:rPr lang="en-US" sz="1400" baseline="30000" dirty="0">
                          <a:effectLst/>
                        </a:rPr>
                        <a:t>(1)</a:t>
                      </a:r>
                      <a:endParaRPr lang="en-US" sz="1400" baseline="300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a:effectLst/>
                        </a:rPr>
                        <a:t>6,166</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73025" marR="7302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0107825"/>
                  </a:ext>
                </a:extLst>
              </a:tr>
            </a:tbl>
          </a:graphicData>
        </a:graphic>
      </p:graphicFrame>
      <p:sp>
        <p:nvSpPr>
          <p:cNvPr id="5" name="Rectangle 1">
            <a:extLst>
              <a:ext uri="{FF2B5EF4-FFF2-40B4-BE49-F238E27FC236}">
                <a16:creationId xmlns:a16="http://schemas.microsoft.com/office/drawing/2014/main" id="{0F09A86D-A6DD-F406-23F3-37CB24292D87}"/>
              </a:ext>
            </a:extLst>
          </p:cNvPr>
          <p:cNvSpPr>
            <a:spLocks noChangeArrowheads="1"/>
          </p:cNvSpPr>
          <p:nvPr/>
        </p:nvSpPr>
        <p:spPr bwMode="auto">
          <a:xfrm>
            <a:off x="1682496" y="21307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8083DE54-A8EB-74A7-06A3-6533E13C81B3}"/>
              </a:ext>
            </a:extLst>
          </p:cNvPr>
          <p:cNvSpPr txBox="1"/>
          <p:nvPr/>
        </p:nvSpPr>
        <p:spPr>
          <a:xfrm>
            <a:off x="1187971" y="987762"/>
            <a:ext cx="9816058" cy="646331"/>
          </a:xfrm>
          <a:prstGeom prst="rect">
            <a:avLst/>
          </a:prstGeom>
          <a:noFill/>
        </p:spPr>
        <p:txBody>
          <a:bodyPr wrap="square">
            <a:spAutoFit/>
          </a:bodyPr>
          <a:lstStyle/>
          <a:p>
            <a:pPr marL="0" indent="0" algn="ctr">
              <a:buNone/>
            </a:pPr>
            <a:r>
              <a:rPr lang="en-US" sz="3600" b="1" i="1" dirty="0">
                <a:solidFill>
                  <a:schemeClr val="accent2"/>
                </a:solidFill>
              </a:rPr>
              <a:t>2023 Capital Expenditure Budget of $61.5 million</a:t>
            </a:r>
          </a:p>
        </p:txBody>
      </p:sp>
      <p:sp>
        <p:nvSpPr>
          <p:cNvPr id="12" name="TextBox 11">
            <a:extLst>
              <a:ext uri="{FF2B5EF4-FFF2-40B4-BE49-F238E27FC236}">
                <a16:creationId xmlns:a16="http://schemas.microsoft.com/office/drawing/2014/main" id="{4B732427-2066-E985-128C-4159F6C9C2A6}"/>
              </a:ext>
            </a:extLst>
          </p:cNvPr>
          <p:cNvSpPr txBox="1"/>
          <p:nvPr/>
        </p:nvSpPr>
        <p:spPr>
          <a:xfrm>
            <a:off x="275386" y="1921973"/>
            <a:ext cx="6905344" cy="2385268"/>
          </a:xfrm>
          <a:prstGeom prst="rect">
            <a:avLst/>
          </a:prstGeom>
          <a:noFill/>
        </p:spPr>
        <p:txBody>
          <a:bodyPr wrap="square">
            <a:spAutoFit/>
          </a:bodyPr>
          <a:lstStyle/>
          <a:p>
            <a:pPr marL="342900" indent="-342900">
              <a:spcBef>
                <a:spcPts val="1800"/>
              </a:spcBef>
              <a:buFont typeface="Wingdings" pitchFamily="2" charset="2"/>
              <a:buChar char="§"/>
            </a:pPr>
            <a:r>
              <a:rPr lang="en-US" sz="2400" dirty="0">
                <a:latin typeface="+mj-lt"/>
              </a:rPr>
              <a:t>Expect $41.8 million towards growth capital and $19.7 million towards maintenance of the existing fleet and replacement of equipment lost downhole during drilling operations.</a:t>
            </a:r>
          </a:p>
          <a:p>
            <a:pPr marL="800100" lvl="1" indent="-342900">
              <a:spcBef>
                <a:spcPts val="600"/>
              </a:spcBef>
              <a:buFont typeface="Calibri" panose="020F0502020204030204" pitchFamily="34" charset="0"/>
              <a:buChar char="–"/>
            </a:pPr>
            <a:r>
              <a:rPr lang="en-US" sz="1600" i="1" dirty="0">
                <a:latin typeface="+mj-lt"/>
              </a:rPr>
              <a:t>Maintenance capital could increase throughout the year if there are more downhole equipment losses than forecasted, and these increases would likely be funded by proceeds on disposition of drilling equipment.</a:t>
            </a:r>
          </a:p>
        </p:txBody>
      </p:sp>
    </p:spTree>
    <p:extLst>
      <p:ext uri="{BB962C8B-B14F-4D97-AF65-F5344CB8AC3E}">
        <p14:creationId xmlns:p14="http://schemas.microsoft.com/office/powerpoint/2010/main" val="241451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DD12-98EC-3C4D-0080-0C0D34043011}"/>
              </a:ext>
            </a:extLst>
          </p:cNvPr>
          <p:cNvSpPr>
            <a:spLocks noGrp="1"/>
          </p:cNvSpPr>
          <p:nvPr>
            <p:ph type="title"/>
          </p:nvPr>
        </p:nvSpPr>
        <p:spPr/>
        <p:txBody>
          <a:bodyPr/>
          <a:lstStyle/>
          <a:p>
            <a:r>
              <a:rPr lang="en-US" dirty="0"/>
              <a:t>First Quarter Outlook</a:t>
            </a:r>
          </a:p>
        </p:txBody>
      </p:sp>
      <p:sp>
        <p:nvSpPr>
          <p:cNvPr id="3" name="Content Placeholder 2">
            <a:extLst>
              <a:ext uri="{FF2B5EF4-FFF2-40B4-BE49-F238E27FC236}">
                <a16:creationId xmlns:a16="http://schemas.microsoft.com/office/drawing/2014/main" id="{A174E117-B16C-42D4-6AEE-E331EFB5928C}"/>
              </a:ext>
            </a:extLst>
          </p:cNvPr>
          <p:cNvSpPr>
            <a:spLocks noGrp="1"/>
          </p:cNvSpPr>
          <p:nvPr>
            <p:ph idx="1"/>
          </p:nvPr>
        </p:nvSpPr>
        <p:spPr>
          <a:xfrm>
            <a:off x="2938932" y="1057276"/>
            <a:ext cx="8990797" cy="5662501"/>
          </a:xfrm>
        </p:spPr>
        <p:txBody>
          <a:bodyPr>
            <a:normAutofit fontScale="85000" lnSpcReduction="10000"/>
          </a:bodyPr>
          <a:lstStyle/>
          <a:p>
            <a:r>
              <a:rPr lang="en-US" dirty="0"/>
              <a:t>North American rig count in the first quarter was relatively flat compared to fourth quarter of 2022</a:t>
            </a:r>
          </a:p>
          <a:p>
            <a:r>
              <a:rPr lang="en-US" dirty="0"/>
              <a:t>Our US activity is seeing a similar slowdown whereas Canada is experiencing a more active spring break up then in the past </a:t>
            </a:r>
          </a:p>
          <a:p>
            <a:r>
              <a:rPr lang="en-US" dirty="0"/>
              <a:t>Expect slightly lower than forecasted activity levels to persist for a few months as the rig count stabilizes</a:t>
            </a:r>
          </a:p>
          <a:p>
            <a:r>
              <a:rPr lang="en-US" dirty="0"/>
              <a:t>Despite the slowdown, our Atlas motors remain in high demand and with new opportunities to market these motors, they make up a large portion of the capital expenditures budget</a:t>
            </a:r>
          </a:p>
          <a:p>
            <a:r>
              <a:rPr lang="en-US" dirty="0"/>
              <a:t>We have recently entered into an Atlas sales agreement with a client and are actively trying to expand this portion of our business and customer base. </a:t>
            </a:r>
          </a:p>
          <a:p>
            <a:pPr lvl="1"/>
            <a:r>
              <a:rPr lang="en-US" dirty="0"/>
              <a:t>Atlas sales division will allow us to further penetrate the North American market, and possibly other international markets. </a:t>
            </a:r>
          </a:p>
          <a:p>
            <a:pPr lvl="1"/>
            <a:r>
              <a:rPr lang="en-US" dirty="0"/>
              <a:t>Complementary to our full service directional offering and opens a portion of the market that may not be accessible on a full-service basis. </a:t>
            </a:r>
          </a:p>
          <a:p>
            <a:pPr lvl="1"/>
            <a:r>
              <a:rPr lang="en-US" dirty="0"/>
              <a:t>Anticipate the additional revenue and associated margins will bolster our already strong financial position. </a:t>
            </a:r>
          </a:p>
          <a:p>
            <a:endParaRPr lang="en-US" dirty="0"/>
          </a:p>
        </p:txBody>
      </p:sp>
      <p:pic>
        <p:nvPicPr>
          <p:cNvPr id="8" name="Picture 7" descr="The side of a mountain&#10;&#10;Description automatically generated">
            <a:extLst>
              <a:ext uri="{FF2B5EF4-FFF2-40B4-BE49-F238E27FC236}">
                <a16:creationId xmlns:a16="http://schemas.microsoft.com/office/drawing/2014/main" id="{DAE556DE-5F7D-CE47-7AE0-A8649C70D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748" y="726293"/>
            <a:ext cx="3908681" cy="6278749"/>
          </a:xfrm>
          <a:prstGeom prst="rect">
            <a:avLst/>
          </a:prstGeom>
          <a:effectLst>
            <a:softEdge rad="127000"/>
          </a:effectLst>
        </p:spPr>
      </p:pic>
    </p:spTree>
    <p:extLst>
      <p:ext uri="{BB962C8B-B14F-4D97-AF65-F5344CB8AC3E}">
        <p14:creationId xmlns:p14="http://schemas.microsoft.com/office/powerpoint/2010/main" val="384348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421C728-7DB8-4005-B149-4FA145EBDE99}"/>
              </a:ext>
            </a:extLst>
          </p:cNvPr>
          <p:cNvCxnSpPr>
            <a:cxnSpLocks/>
          </p:cNvCxnSpPr>
          <p:nvPr/>
        </p:nvCxnSpPr>
        <p:spPr>
          <a:xfrm>
            <a:off x="5799221" y="942896"/>
            <a:ext cx="0" cy="4447251"/>
          </a:xfrm>
          <a:prstGeom prst="line">
            <a:avLst/>
          </a:prstGeom>
          <a:ln>
            <a:prstDash val="dashDot"/>
          </a:ln>
        </p:spPr>
        <p:style>
          <a:lnRef idx="1">
            <a:schemeClr val="accent4"/>
          </a:lnRef>
          <a:fillRef idx="0">
            <a:schemeClr val="accent4"/>
          </a:fillRef>
          <a:effectRef idx="0">
            <a:schemeClr val="accent4"/>
          </a:effectRef>
          <a:fontRef idx="minor">
            <a:schemeClr val="tx1"/>
          </a:fontRef>
        </p:style>
      </p:cxnSp>
      <p:sp>
        <p:nvSpPr>
          <p:cNvPr id="7" name="Arrow: Right 6">
            <a:extLst>
              <a:ext uri="{FF2B5EF4-FFF2-40B4-BE49-F238E27FC236}">
                <a16:creationId xmlns:a16="http://schemas.microsoft.com/office/drawing/2014/main" id="{17993A7C-8501-4057-903C-E025AACFFB03}"/>
              </a:ext>
            </a:extLst>
          </p:cNvPr>
          <p:cNvSpPr/>
          <p:nvPr/>
        </p:nvSpPr>
        <p:spPr>
          <a:xfrm>
            <a:off x="4608448" y="1796338"/>
            <a:ext cx="2636598" cy="842860"/>
          </a:xfrm>
          <a:prstGeom prst="rightArrow">
            <a:avLst>
              <a:gd name="adj1" fmla="val 50000"/>
              <a:gd name="adj2" fmla="val 88229"/>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D6AE2C-20AF-4A0A-8A9C-12C492FCE1C5}"/>
              </a:ext>
            </a:extLst>
          </p:cNvPr>
          <p:cNvSpPr>
            <a:spLocks noGrp="1"/>
          </p:cNvSpPr>
          <p:nvPr>
            <p:ph type="title"/>
          </p:nvPr>
        </p:nvSpPr>
        <p:spPr/>
        <p:txBody>
          <a:bodyPr/>
          <a:lstStyle/>
          <a:p>
            <a:r>
              <a:rPr lang="en-US" dirty="0"/>
              <a:t>Recent History of Drilling Efficiencies</a:t>
            </a:r>
          </a:p>
        </p:txBody>
      </p:sp>
      <p:pic>
        <p:nvPicPr>
          <p:cNvPr id="6" name="Content Placeholder 5">
            <a:extLst>
              <a:ext uri="{FF2B5EF4-FFF2-40B4-BE49-F238E27FC236}">
                <a16:creationId xmlns:a16="http://schemas.microsoft.com/office/drawing/2014/main" id="{C56E5397-412F-4CB9-A2DF-32FB62DFACC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348"/>
          <a:stretch/>
        </p:blipFill>
        <p:spPr>
          <a:xfrm>
            <a:off x="6304217" y="2792807"/>
            <a:ext cx="5904944" cy="2990606"/>
          </a:xfrm>
        </p:spPr>
      </p:pic>
      <p:pic>
        <p:nvPicPr>
          <p:cNvPr id="12" name="Picture 1026" descr="K:\Jeanine\Images\Tools\BHA renderingcmyk no background.jpg"/>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1840" y="700592"/>
            <a:ext cx="4440315" cy="4060551"/>
          </a:xfrm>
          <a:prstGeom prst="rect">
            <a:avLst/>
          </a:prstGeom>
          <a:noFill/>
          <a:ln w="12700">
            <a:noFill/>
            <a:miter lim="800000"/>
            <a:headEnd/>
            <a:tailEnd/>
          </a:ln>
        </p:spPr>
      </p:pic>
      <p:sp>
        <p:nvSpPr>
          <p:cNvPr id="4" name="TextBox 3"/>
          <p:cNvSpPr txBox="1"/>
          <p:nvPr/>
        </p:nvSpPr>
        <p:spPr>
          <a:xfrm>
            <a:off x="-130739" y="1101836"/>
            <a:ext cx="5424965" cy="461665"/>
          </a:xfrm>
          <a:prstGeom prst="rect">
            <a:avLst/>
          </a:prstGeom>
          <a:noFill/>
        </p:spPr>
        <p:txBody>
          <a:bodyPr wrap="square" rtlCol="0">
            <a:spAutoFit/>
          </a:bodyPr>
          <a:lstStyle/>
          <a:p>
            <a:pPr algn="ctr"/>
            <a:r>
              <a:rPr lang="en-US" sz="2400" b="1" i="1" cap="all" dirty="0">
                <a:solidFill>
                  <a:schemeClr val="accent4"/>
                </a:solidFill>
              </a:rPr>
              <a:t>Drilling Technology - 10 Yrs Ago</a:t>
            </a:r>
          </a:p>
        </p:txBody>
      </p:sp>
      <p:sp>
        <p:nvSpPr>
          <p:cNvPr id="17" name="TextBox 16"/>
          <p:cNvSpPr txBox="1"/>
          <p:nvPr/>
        </p:nvSpPr>
        <p:spPr>
          <a:xfrm>
            <a:off x="6801394" y="1097446"/>
            <a:ext cx="5668954" cy="461665"/>
          </a:xfrm>
          <a:prstGeom prst="rect">
            <a:avLst/>
          </a:prstGeom>
          <a:noFill/>
        </p:spPr>
        <p:txBody>
          <a:bodyPr wrap="square" rtlCol="0">
            <a:spAutoFit/>
          </a:bodyPr>
          <a:lstStyle/>
          <a:p>
            <a:pPr algn="ctr"/>
            <a:r>
              <a:rPr lang="en-US" sz="2400" b="1" i="1" cap="all" dirty="0">
                <a:solidFill>
                  <a:schemeClr val="accent4"/>
                </a:solidFill>
              </a:rPr>
              <a:t>Current PHX Drilling Technology</a:t>
            </a:r>
          </a:p>
        </p:txBody>
      </p:sp>
      <p:sp>
        <p:nvSpPr>
          <p:cNvPr id="3" name="TextBox 2"/>
          <p:cNvSpPr txBox="1"/>
          <p:nvPr/>
        </p:nvSpPr>
        <p:spPr>
          <a:xfrm>
            <a:off x="7395591" y="1559111"/>
            <a:ext cx="4480560" cy="1200329"/>
          </a:xfrm>
          <a:prstGeom prst="rect">
            <a:avLst/>
          </a:prstGeom>
          <a:noFill/>
        </p:spPr>
        <p:txBody>
          <a:bodyPr wrap="square" rtlCol="0">
            <a:spAutoFit/>
          </a:bodyPr>
          <a:lstStyle/>
          <a:p>
            <a:r>
              <a:rPr lang="en-US" b="1" dirty="0"/>
              <a:t>Atlas 7.25" High Performance Motor</a:t>
            </a:r>
            <a:br>
              <a:rPr lang="en-US" dirty="0"/>
            </a:br>
            <a:r>
              <a:rPr lang="en-US" dirty="0"/>
              <a:t>Max Torque 		19,050 lb-ft</a:t>
            </a:r>
          </a:p>
          <a:p>
            <a:r>
              <a:rPr lang="en-US" dirty="0"/>
              <a:t>Horsepower Output 	664HP</a:t>
            </a:r>
          </a:p>
          <a:p>
            <a:endParaRPr lang="en-US" dirty="0"/>
          </a:p>
        </p:txBody>
      </p:sp>
      <p:sp>
        <p:nvSpPr>
          <p:cNvPr id="18" name="TextBox 17"/>
          <p:cNvSpPr txBox="1"/>
          <p:nvPr/>
        </p:nvSpPr>
        <p:spPr>
          <a:xfrm>
            <a:off x="360579" y="1673032"/>
            <a:ext cx="4488469" cy="923330"/>
          </a:xfrm>
          <a:prstGeom prst="rect">
            <a:avLst/>
          </a:prstGeom>
          <a:noFill/>
        </p:spPr>
        <p:txBody>
          <a:bodyPr wrap="square" rtlCol="0">
            <a:spAutoFit/>
          </a:bodyPr>
          <a:lstStyle/>
          <a:p>
            <a:pPr algn="ctr"/>
            <a:r>
              <a:rPr lang="en-US" b="1" dirty="0"/>
              <a:t>Conventional 6.5“ Drilling Motor</a:t>
            </a:r>
          </a:p>
          <a:p>
            <a:r>
              <a:rPr lang="en-US" dirty="0"/>
              <a:t>Max Torque 		10,460 lb-ft</a:t>
            </a:r>
          </a:p>
          <a:p>
            <a:r>
              <a:rPr lang="en-US" dirty="0"/>
              <a:t>Horsepower Output	 310 HP</a:t>
            </a:r>
          </a:p>
        </p:txBody>
      </p:sp>
      <p:sp>
        <p:nvSpPr>
          <p:cNvPr id="5" name="TextBox 4">
            <a:extLst>
              <a:ext uri="{FF2B5EF4-FFF2-40B4-BE49-F238E27FC236}">
                <a16:creationId xmlns:a16="http://schemas.microsoft.com/office/drawing/2014/main" id="{A2906F9F-81DD-4CD1-B57F-59F1FD21FF59}"/>
              </a:ext>
            </a:extLst>
          </p:cNvPr>
          <p:cNvSpPr txBox="1"/>
          <p:nvPr/>
        </p:nvSpPr>
        <p:spPr>
          <a:xfrm>
            <a:off x="4680701" y="1938528"/>
            <a:ext cx="2756086" cy="523220"/>
          </a:xfrm>
          <a:prstGeom prst="rect">
            <a:avLst/>
          </a:prstGeom>
          <a:noFill/>
        </p:spPr>
        <p:txBody>
          <a:bodyPr wrap="square" rtlCol="0">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114% Increase</a:t>
            </a:r>
          </a:p>
        </p:txBody>
      </p:sp>
      <p:sp>
        <p:nvSpPr>
          <p:cNvPr id="8" name="TextBox 7">
            <a:extLst>
              <a:ext uri="{FF2B5EF4-FFF2-40B4-BE49-F238E27FC236}">
                <a16:creationId xmlns:a16="http://schemas.microsoft.com/office/drawing/2014/main" id="{E53E35B2-DDCE-4AC9-A9A2-586E242CA23C}"/>
              </a:ext>
            </a:extLst>
          </p:cNvPr>
          <p:cNvSpPr txBox="1"/>
          <p:nvPr/>
        </p:nvSpPr>
        <p:spPr>
          <a:xfrm>
            <a:off x="2997499" y="5894418"/>
            <a:ext cx="9194501" cy="1044581"/>
          </a:xfrm>
          <a:prstGeom prst="rect">
            <a:avLst/>
          </a:prstGeom>
          <a:noFill/>
        </p:spPr>
        <p:txBody>
          <a:bodyPr wrap="square" rtlCol="0">
            <a:spAutoFit/>
          </a:bodyPr>
          <a:lstStyle/>
          <a:p>
            <a:pPr algn="r">
              <a:lnSpc>
                <a:spcPts val="3700"/>
              </a:lnSpc>
            </a:pPr>
            <a:r>
              <a:rPr lang="en-US" sz="36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The Real Driver of Record Fast Drilling </a:t>
            </a:r>
            <a:br>
              <a:rPr lang="en-US" sz="36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br>
            <a:r>
              <a:rPr lang="en-US" sz="36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Atlas Motors </a:t>
            </a:r>
          </a:p>
        </p:txBody>
      </p:sp>
      <p:sp>
        <p:nvSpPr>
          <p:cNvPr id="9" name="TextBox 8">
            <a:extLst>
              <a:ext uri="{FF2B5EF4-FFF2-40B4-BE49-F238E27FC236}">
                <a16:creationId xmlns:a16="http://schemas.microsoft.com/office/drawing/2014/main" id="{989B9AAF-3F2C-4179-B9C6-E4B83CE57724}"/>
              </a:ext>
            </a:extLst>
          </p:cNvPr>
          <p:cNvSpPr txBox="1"/>
          <p:nvPr/>
        </p:nvSpPr>
        <p:spPr>
          <a:xfrm>
            <a:off x="4921302" y="2476183"/>
            <a:ext cx="1575178" cy="369332"/>
          </a:xfrm>
          <a:prstGeom prst="rect">
            <a:avLst/>
          </a:prstGeom>
          <a:solidFill>
            <a:schemeClr val="bg1"/>
          </a:solidFill>
        </p:spPr>
        <p:txBody>
          <a:bodyPr wrap="square" rtlCol="0">
            <a:spAutoFit/>
          </a:bodyPr>
          <a:lstStyle/>
          <a:p>
            <a:pPr algn="ctr"/>
            <a:r>
              <a:rPr lang="en-US" b="1" dirty="0"/>
              <a:t>Game Changer</a:t>
            </a:r>
          </a:p>
        </p:txBody>
      </p:sp>
    </p:spTree>
    <p:extLst>
      <p:ext uri="{BB962C8B-B14F-4D97-AF65-F5344CB8AC3E}">
        <p14:creationId xmlns:p14="http://schemas.microsoft.com/office/powerpoint/2010/main" val="3381470665"/>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5F5F5F"/>
      </a:dk2>
      <a:lt2>
        <a:srgbClr val="DDDDDD"/>
      </a:lt2>
      <a:accent1>
        <a:srgbClr val="4D2E17"/>
      </a:accent1>
      <a:accent2>
        <a:srgbClr val="9E8E5C"/>
      </a:accent2>
      <a:accent3>
        <a:srgbClr val="B2B4B2"/>
      </a:accent3>
      <a:accent4>
        <a:srgbClr val="005E5D"/>
      </a:accent4>
      <a:accent5>
        <a:srgbClr val="6B6149"/>
      </a:accent5>
      <a:accent6>
        <a:srgbClr val="C5BB9C"/>
      </a:accent6>
      <a:hlink>
        <a:srgbClr val="766A45"/>
      </a:hlink>
      <a:folHlink>
        <a:srgbClr val="005E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2bdd299e-8401-4d9a-8f55-4c7a66ae8ce7">J47DM5CTCDQ2-56-265</_dlc_DocId>
    <_dlc_DocIdUrl xmlns="2bdd299e-8401-4d9a-8f55-4c7a66ae8ce7">
      <Url>http://kop.phxtech.com/Tools%20and%20Resources/Forms%20and%20Templates/_layouts/DocIdRedir.aspx?ID=J47DM5CTCDQ2-56-265</Url>
      <Description>J47DM5CTCDQ2-56-265</Description>
    </_dlc_DocIdUrl>
    <Category xmlns="f5291ba8-cda2-4a2c-938b-59079c80f9cd">everything else</Category>
    <Conferencing_x0020_and_x0020_Phone_x0020_Lists xmlns="b6b21fdd-735c-477e-942d-a6a17eb68b07" xsi:nil="true"/>
    <Process_x0020_Forms xmlns="f5291ba8-cda2-4a2c-938b-59079c80f9cd">Accounting</Process_x0020_Forms>
    <sorting xmlns="f5291ba8-cda2-4a2c-938b-59079c80f9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912CC36F6A934EAFF552D5C576C60C" ma:contentTypeVersion="6" ma:contentTypeDescription="Create a new document." ma:contentTypeScope="" ma:versionID="941b966d1d48db08b5757a40c0ef89da">
  <xsd:schema xmlns:xsd="http://www.w3.org/2001/XMLSchema" xmlns:xs="http://www.w3.org/2001/XMLSchema" xmlns:p="http://schemas.microsoft.com/office/2006/metadata/properties" xmlns:ns1="http://schemas.microsoft.com/sharepoint/v3" xmlns:ns2="2bdd299e-8401-4d9a-8f55-4c7a66ae8ce7" xmlns:ns3="b6b21fdd-735c-477e-942d-a6a17eb68b07" xmlns:ns4="f5291ba8-cda2-4a2c-938b-59079c80f9cd" targetNamespace="http://schemas.microsoft.com/office/2006/metadata/properties" ma:root="true" ma:fieldsID="bb1250b277fc5cacec49d9d13ef22e70" ns1:_="" ns2:_="" ns3:_="" ns4:_="">
    <xsd:import namespace="http://schemas.microsoft.com/sharepoint/v3"/>
    <xsd:import namespace="2bdd299e-8401-4d9a-8f55-4c7a66ae8ce7"/>
    <xsd:import namespace="b6b21fdd-735c-477e-942d-a6a17eb68b07"/>
    <xsd:import namespace="f5291ba8-cda2-4a2c-938b-59079c80f9c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onferencing_x0020_and_x0020_Phone_x0020_Lists" minOccurs="0"/>
                <xsd:element ref="ns4:Category" minOccurs="0"/>
                <xsd:element ref="ns4:Process_x0020_Forms"/>
                <xsd:element ref="ns4:sor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dd299e-8401-4d9a-8f55-4c7a66ae8c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6b21fdd-735c-477e-942d-a6a17eb68b07" elementFormDefault="qualified">
    <xsd:import namespace="http://schemas.microsoft.com/office/2006/documentManagement/types"/>
    <xsd:import namespace="http://schemas.microsoft.com/office/infopath/2007/PartnerControls"/>
    <xsd:element name="Conferencing_x0020_and_x0020_Phone_x0020_Lists" ma:index="13" nillable="true" ma:displayName="Conferencing and Phone Lists" ma:format="Dropdown" ma:internalName="Conferencing_x0020_and_x0020_Phone_x0020_Lists">
      <xsd:simpleType>
        <xsd:restriction base="dms:Choice">
          <xsd:enumeration value="Conferencing"/>
          <xsd:enumeration value="Phone List"/>
        </xsd:restriction>
      </xsd:simpleType>
    </xsd:element>
  </xsd:schema>
  <xsd:schema xmlns:xsd="http://www.w3.org/2001/XMLSchema" xmlns:xs="http://www.w3.org/2001/XMLSchema" xmlns:dms="http://schemas.microsoft.com/office/2006/documentManagement/types" xmlns:pc="http://schemas.microsoft.com/office/infopath/2007/PartnerControls" targetNamespace="f5291ba8-cda2-4a2c-938b-59079c80f9cd" elementFormDefault="qualified">
    <xsd:import namespace="http://schemas.microsoft.com/office/2006/documentManagement/types"/>
    <xsd:import namespace="http://schemas.microsoft.com/office/infopath/2007/PartnerControls"/>
    <xsd:element name="Category" ma:index="14" nillable="true" ma:displayName="Category" ma:default="Directional Verification Forms" ma:format="Dropdown" ma:internalName="Category">
      <xsd:simpleType>
        <xsd:restriction base="dms:Choice">
          <xsd:enumeration value="Directional Verification Forms"/>
          <xsd:enumeration value="MWD Field Verification Forms"/>
          <xsd:enumeration value="MWD Verification  Forms"/>
          <xsd:enumeration value="Office Equipment Verification Form"/>
          <xsd:enumeration value="everything else"/>
        </xsd:restriction>
      </xsd:simpleType>
    </xsd:element>
    <xsd:element name="Process_x0020_Forms" ma:index="15" ma:displayName="Process Forms" ma:default="Accounting" ma:format="Dropdown" ma:internalName="Process_x0020_Forms">
      <xsd:simpleType>
        <xsd:restriction base="dms:Choice">
          <xsd:enumeration value="Accounting"/>
          <xsd:enumeration value="System Administration"/>
          <xsd:enumeration value="Inspection Shop"/>
          <xsd:enumeration value="Master Data Management"/>
          <xsd:enumeration value="Motor Shop"/>
        </xsd:restriction>
      </xsd:simpleType>
    </xsd:element>
    <xsd:element name="sorting" ma:index="16" nillable="true" ma:displayName="sorting" ma:internalName="sortin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FA9BF-699C-49EA-91AD-76EDAE657A3F}">
  <ds:schemaRef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f5291ba8-cda2-4a2c-938b-59079c80f9cd"/>
    <ds:schemaRef ds:uri="2bdd299e-8401-4d9a-8f55-4c7a66ae8ce7"/>
    <ds:schemaRef ds:uri="http://purl.org/dc/terms/"/>
    <ds:schemaRef ds:uri="http://schemas.microsoft.com/sharepoint/v3"/>
    <ds:schemaRef ds:uri="http://schemas.openxmlformats.org/package/2006/metadata/core-properties"/>
    <ds:schemaRef ds:uri="b6b21fdd-735c-477e-942d-a6a17eb68b07"/>
    <ds:schemaRef ds:uri="http://schemas.microsoft.com/office/2006/metadata/properties"/>
  </ds:schemaRefs>
</ds:datastoreItem>
</file>

<file path=customXml/itemProps2.xml><?xml version="1.0" encoding="utf-8"?>
<ds:datastoreItem xmlns:ds="http://schemas.openxmlformats.org/officeDocument/2006/customXml" ds:itemID="{C7D630F4-C605-4CF3-BD05-EDD7AC10E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dd299e-8401-4d9a-8f55-4c7a66ae8ce7"/>
    <ds:schemaRef ds:uri="b6b21fdd-735c-477e-942d-a6a17eb68b07"/>
    <ds:schemaRef ds:uri="f5291ba8-cda2-4a2c-938b-59079c80f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CBAD8D-51BD-40E0-8391-98BAF37A28D9}">
  <ds:schemaRefs>
    <ds:schemaRef ds:uri="http://schemas.microsoft.com/sharepoint/events"/>
  </ds:schemaRefs>
</ds:datastoreItem>
</file>

<file path=customXml/itemProps4.xml><?xml version="1.0" encoding="utf-8"?>
<ds:datastoreItem xmlns:ds="http://schemas.openxmlformats.org/officeDocument/2006/customXml" ds:itemID="{2D638EAD-228D-4AAC-AC58-C5992C9BD0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11570</TotalTime>
  <Words>1949</Words>
  <Application>Microsoft Office PowerPoint</Application>
  <PresentationFormat>Widescreen</PresentationFormat>
  <Paragraphs>272</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Cambria</vt:lpstr>
      <vt:lpstr>Symbol</vt:lpstr>
      <vt:lpstr>Wingdings</vt:lpstr>
      <vt:lpstr>Office Theme</vt:lpstr>
      <vt:lpstr>PowerPoint Presentation</vt:lpstr>
      <vt:lpstr>Forward-Looking Statements</vt:lpstr>
      <vt:lpstr>PHX Energy Services - Fun Facts </vt:lpstr>
      <vt:lpstr>Who Is PHX ?</vt:lpstr>
      <vt:lpstr>Q1 2023 Financial Results</vt:lpstr>
      <vt:lpstr>Net Capital Expenditures (1)</vt:lpstr>
      <vt:lpstr>Capital Expenditures</vt:lpstr>
      <vt:lpstr>First Quarter Outlook</vt:lpstr>
      <vt:lpstr>Recent History of Drilling Efficiencies</vt:lpstr>
      <vt:lpstr>It’s the Name of the Game</vt:lpstr>
      <vt:lpstr>2022 Results for Shareholder Return </vt:lpstr>
      <vt:lpstr>Record After Record</vt:lpstr>
      <vt:lpstr>PHX is the Enabler</vt:lpstr>
      <vt:lpstr>PowerPoint Presentation</vt:lpstr>
    </vt:vector>
  </TitlesOfParts>
  <Company>Phoenix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kkieboom</dc:creator>
  <cp:lastModifiedBy>Jeanine Youde Arora</cp:lastModifiedBy>
  <cp:revision>609</cp:revision>
  <cp:lastPrinted>2023-03-21T17:25:42Z</cp:lastPrinted>
  <dcterms:created xsi:type="dcterms:W3CDTF">2010-11-19T15:57:00Z</dcterms:created>
  <dcterms:modified xsi:type="dcterms:W3CDTF">2023-05-10T14:06:17Z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0x01010071912CC36F6A934EAFF552D5C576C60C</vt:lpwstr>
  </property>
  <property fmtid="{D5CDD505-2E9C-101B-9397-08002B2CF9AE}" pid="3" name="_dlc_DocIdItemGuid">
    <vt:lpwstr>8d683320-4ac0-465a-9f2f-72efc9012473</vt:lpwstr>
  </property>
  <property fmtid="{D5CDD505-2E9C-101B-9397-08002B2CF9AE}" pid="4" name="Order">
    <vt:r8>24400</vt:r8>
  </property>
  <property fmtid="{D5CDD505-2E9C-101B-9397-08002B2CF9AE}" pid="5" name="Forms">
    <vt:lpwstr>Document Templates</vt:lpwstr>
  </property>
</Properties>
</file>